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60" r:id="rId2"/>
    <p:sldId id="258" r:id="rId3"/>
    <p:sldId id="259" r:id="rId4"/>
  </p:sldIdLst>
  <p:sldSz cx="15087600" cy="10694988"/>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56" d="100"/>
          <a:sy n="56" d="100"/>
        </p:scale>
        <p:origin x="120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9E85FEA4-E2C5-4350-A4E1-0F3EDD774FE4}" type="datetimeFigureOut">
              <a:rPr lang="en-GB" smtClean="0"/>
              <a:t>13/11/2023</a:t>
            </a:fld>
            <a:endParaRPr lang="en-GB"/>
          </a:p>
        </p:txBody>
      </p:sp>
      <p:sp>
        <p:nvSpPr>
          <p:cNvPr id="4" name="Slide Image Placeholder 3"/>
          <p:cNvSpPr>
            <a:spLocks noGrp="1" noRot="1" noChangeAspect="1"/>
          </p:cNvSpPr>
          <p:nvPr>
            <p:ph type="sldImg" idx="2"/>
          </p:nvPr>
        </p:nvSpPr>
        <p:spPr>
          <a:xfrm>
            <a:off x="2940050" y="857250"/>
            <a:ext cx="3263900" cy="231457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7214B10F-CA7E-451A-9815-42F2993710AE}" type="slidenum">
              <a:rPr lang="en-GB" smtClean="0"/>
              <a:t>‹#›</a:t>
            </a:fld>
            <a:endParaRPr lang="en-GB"/>
          </a:p>
        </p:txBody>
      </p:sp>
    </p:spTree>
    <p:extLst>
      <p:ext uri="{BB962C8B-B14F-4D97-AF65-F5344CB8AC3E}">
        <p14:creationId xmlns:p14="http://schemas.microsoft.com/office/powerpoint/2010/main" val="3874902597"/>
      </p:ext>
    </p:extLst>
  </p:cSld>
  <p:clrMap bg1="lt1" tx1="dk1" bg2="lt2" tx2="dk2" accent1="accent1" accent2="accent2" accent3="accent3" accent4="accent4" accent5="accent5" accent6="accent6" hlink="hlink" folHlink="folHlink"/>
  <p:notesStyle>
    <a:lvl1pPr marL="0" algn="l" defTabSz="1237549" rtl="0" eaLnBrk="1" latinLnBrk="0" hangingPunct="1">
      <a:defRPr sz="1624" kern="1200">
        <a:solidFill>
          <a:schemeClr val="tx1"/>
        </a:solidFill>
        <a:latin typeface="+mn-lt"/>
        <a:ea typeface="+mn-ea"/>
        <a:cs typeface="+mn-cs"/>
      </a:defRPr>
    </a:lvl1pPr>
    <a:lvl2pPr marL="618774" algn="l" defTabSz="1237549" rtl="0" eaLnBrk="1" latinLnBrk="0" hangingPunct="1">
      <a:defRPr sz="1624" kern="1200">
        <a:solidFill>
          <a:schemeClr val="tx1"/>
        </a:solidFill>
        <a:latin typeface="+mn-lt"/>
        <a:ea typeface="+mn-ea"/>
        <a:cs typeface="+mn-cs"/>
      </a:defRPr>
    </a:lvl2pPr>
    <a:lvl3pPr marL="1237549" algn="l" defTabSz="1237549" rtl="0" eaLnBrk="1" latinLnBrk="0" hangingPunct="1">
      <a:defRPr sz="1624" kern="1200">
        <a:solidFill>
          <a:schemeClr val="tx1"/>
        </a:solidFill>
        <a:latin typeface="+mn-lt"/>
        <a:ea typeface="+mn-ea"/>
        <a:cs typeface="+mn-cs"/>
      </a:defRPr>
    </a:lvl3pPr>
    <a:lvl4pPr marL="1856323" algn="l" defTabSz="1237549" rtl="0" eaLnBrk="1" latinLnBrk="0" hangingPunct="1">
      <a:defRPr sz="1624" kern="1200">
        <a:solidFill>
          <a:schemeClr val="tx1"/>
        </a:solidFill>
        <a:latin typeface="+mn-lt"/>
        <a:ea typeface="+mn-ea"/>
        <a:cs typeface="+mn-cs"/>
      </a:defRPr>
    </a:lvl4pPr>
    <a:lvl5pPr marL="2475098" algn="l" defTabSz="1237549" rtl="0" eaLnBrk="1" latinLnBrk="0" hangingPunct="1">
      <a:defRPr sz="1624" kern="1200">
        <a:solidFill>
          <a:schemeClr val="tx1"/>
        </a:solidFill>
        <a:latin typeface="+mn-lt"/>
        <a:ea typeface="+mn-ea"/>
        <a:cs typeface="+mn-cs"/>
      </a:defRPr>
    </a:lvl5pPr>
    <a:lvl6pPr marL="3093872" algn="l" defTabSz="1237549" rtl="0" eaLnBrk="1" latinLnBrk="0" hangingPunct="1">
      <a:defRPr sz="1624" kern="1200">
        <a:solidFill>
          <a:schemeClr val="tx1"/>
        </a:solidFill>
        <a:latin typeface="+mn-lt"/>
        <a:ea typeface="+mn-ea"/>
        <a:cs typeface="+mn-cs"/>
      </a:defRPr>
    </a:lvl6pPr>
    <a:lvl7pPr marL="3712647" algn="l" defTabSz="1237549" rtl="0" eaLnBrk="1" latinLnBrk="0" hangingPunct="1">
      <a:defRPr sz="1624" kern="1200">
        <a:solidFill>
          <a:schemeClr val="tx1"/>
        </a:solidFill>
        <a:latin typeface="+mn-lt"/>
        <a:ea typeface="+mn-ea"/>
        <a:cs typeface="+mn-cs"/>
      </a:defRPr>
    </a:lvl7pPr>
    <a:lvl8pPr marL="4331421" algn="l" defTabSz="1237549" rtl="0" eaLnBrk="1" latinLnBrk="0" hangingPunct="1">
      <a:defRPr sz="1624" kern="1200">
        <a:solidFill>
          <a:schemeClr val="tx1"/>
        </a:solidFill>
        <a:latin typeface="+mn-lt"/>
        <a:ea typeface="+mn-ea"/>
        <a:cs typeface="+mn-cs"/>
      </a:defRPr>
    </a:lvl8pPr>
    <a:lvl9pPr marL="4950196" algn="l" defTabSz="1237549" rtl="0" eaLnBrk="1" latinLnBrk="0" hangingPunct="1">
      <a:defRPr sz="1624"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31570" y="1750315"/>
            <a:ext cx="12824460" cy="3723440"/>
          </a:xfrm>
        </p:spPr>
        <p:txBody>
          <a:bodyPr anchor="b"/>
          <a:lstStyle>
            <a:lvl1pPr algn="ctr">
              <a:defRPr sz="9357"/>
            </a:lvl1pPr>
          </a:lstStyle>
          <a:p>
            <a:r>
              <a:rPr lang="en-US"/>
              <a:t>Click to edit Master title style</a:t>
            </a:r>
            <a:endParaRPr lang="en-US" dirty="0"/>
          </a:p>
        </p:txBody>
      </p:sp>
      <p:sp>
        <p:nvSpPr>
          <p:cNvPr id="3" name="Subtitle 2"/>
          <p:cNvSpPr>
            <a:spLocks noGrp="1"/>
          </p:cNvSpPr>
          <p:nvPr>
            <p:ph type="subTitle" idx="1"/>
          </p:nvPr>
        </p:nvSpPr>
        <p:spPr>
          <a:xfrm>
            <a:off x="1885950" y="5617345"/>
            <a:ext cx="11315700" cy="2582146"/>
          </a:xfrm>
        </p:spPr>
        <p:txBody>
          <a:bodyPr/>
          <a:lstStyle>
            <a:lvl1pPr marL="0" indent="0" algn="ctr">
              <a:buNone/>
              <a:defRPr sz="3743"/>
            </a:lvl1pPr>
            <a:lvl2pPr marL="713003" indent="0" algn="ctr">
              <a:buNone/>
              <a:defRPr sz="3119"/>
            </a:lvl2pPr>
            <a:lvl3pPr marL="1426007" indent="0" algn="ctr">
              <a:buNone/>
              <a:defRPr sz="2807"/>
            </a:lvl3pPr>
            <a:lvl4pPr marL="2139010" indent="0" algn="ctr">
              <a:buNone/>
              <a:defRPr sz="2495"/>
            </a:lvl4pPr>
            <a:lvl5pPr marL="2852014" indent="0" algn="ctr">
              <a:buNone/>
              <a:defRPr sz="2495"/>
            </a:lvl5pPr>
            <a:lvl6pPr marL="3565017" indent="0" algn="ctr">
              <a:buNone/>
              <a:defRPr sz="2495"/>
            </a:lvl6pPr>
            <a:lvl7pPr marL="4278020" indent="0" algn="ctr">
              <a:buNone/>
              <a:defRPr sz="2495"/>
            </a:lvl7pPr>
            <a:lvl8pPr marL="4991024" indent="0" algn="ctr">
              <a:buNone/>
              <a:defRPr sz="2495"/>
            </a:lvl8pPr>
            <a:lvl9pPr marL="5704027" indent="0" algn="ctr">
              <a:buNone/>
              <a:defRPr sz="2495"/>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0595066-99EB-43F9-86E9-C073F02232AD}" type="datetimeFigureOut">
              <a:rPr lang="en-GB" smtClean="0"/>
              <a:t>13/11/2023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DCFF522-4514-487A-86FD-EE4D613B34A0}" type="slidenum">
              <a:rPr lang="en-GB" smtClean="0"/>
              <a:t>‹#›</a:t>
            </a:fld>
            <a:endParaRPr lang="en-GB"/>
          </a:p>
        </p:txBody>
      </p:sp>
    </p:spTree>
    <p:extLst>
      <p:ext uri="{BB962C8B-B14F-4D97-AF65-F5344CB8AC3E}">
        <p14:creationId xmlns:p14="http://schemas.microsoft.com/office/powerpoint/2010/main" val="42288366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0595066-99EB-43F9-86E9-C073F02232AD}" type="datetimeFigureOut">
              <a:rPr lang="en-GB" smtClean="0"/>
              <a:t>13/11/2023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DCFF522-4514-487A-86FD-EE4D613B34A0}" type="slidenum">
              <a:rPr lang="en-GB" smtClean="0"/>
              <a:t>‹#›</a:t>
            </a:fld>
            <a:endParaRPr lang="en-GB"/>
          </a:p>
        </p:txBody>
      </p:sp>
    </p:spTree>
    <p:extLst>
      <p:ext uri="{BB962C8B-B14F-4D97-AF65-F5344CB8AC3E}">
        <p14:creationId xmlns:p14="http://schemas.microsoft.com/office/powerpoint/2010/main" val="9135719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797064" y="569409"/>
            <a:ext cx="3253264" cy="906350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37273" y="569409"/>
            <a:ext cx="9571196" cy="906350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0595066-99EB-43F9-86E9-C073F02232AD}" type="datetimeFigureOut">
              <a:rPr lang="en-GB" smtClean="0"/>
              <a:t>13/11/2023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DCFF522-4514-487A-86FD-EE4D613B34A0}" type="slidenum">
              <a:rPr lang="en-GB" smtClean="0"/>
              <a:t>‹#›</a:t>
            </a:fld>
            <a:endParaRPr lang="en-GB"/>
          </a:p>
        </p:txBody>
      </p:sp>
    </p:spTree>
    <p:extLst>
      <p:ext uri="{BB962C8B-B14F-4D97-AF65-F5344CB8AC3E}">
        <p14:creationId xmlns:p14="http://schemas.microsoft.com/office/powerpoint/2010/main" val="14740625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0595066-99EB-43F9-86E9-C073F02232AD}" type="datetimeFigureOut">
              <a:rPr lang="en-GB" smtClean="0"/>
              <a:t>13/11/2023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DCFF522-4514-487A-86FD-EE4D613B34A0}" type="slidenum">
              <a:rPr lang="en-GB" smtClean="0"/>
              <a:t>‹#›</a:t>
            </a:fld>
            <a:endParaRPr lang="en-GB"/>
          </a:p>
        </p:txBody>
      </p:sp>
    </p:spTree>
    <p:extLst>
      <p:ext uri="{BB962C8B-B14F-4D97-AF65-F5344CB8AC3E}">
        <p14:creationId xmlns:p14="http://schemas.microsoft.com/office/powerpoint/2010/main" val="13309289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9415" y="2666323"/>
            <a:ext cx="13013055" cy="4448817"/>
          </a:xfrm>
        </p:spPr>
        <p:txBody>
          <a:bodyPr anchor="b"/>
          <a:lstStyle>
            <a:lvl1pPr>
              <a:defRPr sz="9357"/>
            </a:lvl1pPr>
          </a:lstStyle>
          <a:p>
            <a:r>
              <a:rPr lang="en-US"/>
              <a:t>Click to edit Master title style</a:t>
            </a:r>
            <a:endParaRPr lang="en-US" dirty="0"/>
          </a:p>
        </p:txBody>
      </p:sp>
      <p:sp>
        <p:nvSpPr>
          <p:cNvPr id="3" name="Text Placeholder 2"/>
          <p:cNvSpPr>
            <a:spLocks noGrp="1"/>
          </p:cNvSpPr>
          <p:nvPr>
            <p:ph type="body" idx="1"/>
          </p:nvPr>
        </p:nvSpPr>
        <p:spPr>
          <a:xfrm>
            <a:off x="1029415" y="7157228"/>
            <a:ext cx="13013055" cy="2339528"/>
          </a:xfrm>
        </p:spPr>
        <p:txBody>
          <a:bodyPr/>
          <a:lstStyle>
            <a:lvl1pPr marL="0" indent="0">
              <a:buNone/>
              <a:defRPr sz="3743">
                <a:solidFill>
                  <a:schemeClr val="tx1"/>
                </a:solidFill>
              </a:defRPr>
            </a:lvl1pPr>
            <a:lvl2pPr marL="713003" indent="0">
              <a:buNone/>
              <a:defRPr sz="3119">
                <a:solidFill>
                  <a:schemeClr val="tx1">
                    <a:tint val="75000"/>
                  </a:schemeClr>
                </a:solidFill>
              </a:defRPr>
            </a:lvl2pPr>
            <a:lvl3pPr marL="1426007" indent="0">
              <a:buNone/>
              <a:defRPr sz="2807">
                <a:solidFill>
                  <a:schemeClr val="tx1">
                    <a:tint val="75000"/>
                  </a:schemeClr>
                </a:solidFill>
              </a:defRPr>
            </a:lvl3pPr>
            <a:lvl4pPr marL="2139010" indent="0">
              <a:buNone/>
              <a:defRPr sz="2495">
                <a:solidFill>
                  <a:schemeClr val="tx1">
                    <a:tint val="75000"/>
                  </a:schemeClr>
                </a:solidFill>
              </a:defRPr>
            </a:lvl4pPr>
            <a:lvl5pPr marL="2852014" indent="0">
              <a:buNone/>
              <a:defRPr sz="2495">
                <a:solidFill>
                  <a:schemeClr val="tx1">
                    <a:tint val="75000"/>
                  </a:schemeClr>
                </a:solidFill>
              </a:defRPr>
            </a:lvl5pPr>
            <a:lvl6pPr marL="3565017" indent="0">
              <a:buNone/>
              <a:defRPr sz="2495">
                <a:solidFill>
                  <a:schemeClr val="tx1">
                    <a:tint val="75000"/>
                  </a:schemeClr>
                </a:solidFill>
              </a:defRPr>
            </a:lvl6pPr>
            <a:lvl7pPr marL="4278020" indent="0">
              <a:buNone/>
              <a:defRPr sz="2495">
                <a:solidFill>
                  <a:schemeClr val="tx1">
                    <a:tint val="75000"/>
                  </a:schemeClr>
                </a:solidFill>
              </a:defRPr>
            </a:lvl7pPr>
            <a:lvl8pPr marL="4991024" indent="0">
              <a:buNone/>
              <a:defRPr sz="2495">
                <a:solidFill>
                  <a:schemeClr val="tx1">
                    <a:tint val="75000"/>
                  </a:schemeClr>
                </a:solidFill>
              </a:defRPr>
            </a:lvl8pPr>
            <a:lvl9pPr marL="5704027" indent="0">
              <a:buNone/>
              <a:defRPr sz="2495">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0595066-99EB-43F9-86E9-C073F02232AD}" type="datetimeFigureOut">
              <a:rPr lang="en-GB" smtClean="0"/>
              <a:t>13/11/2023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DCFF522-4514-487A-86FD-EE4D613B34A0}" type="slidenum">
              <a:rPr lang="en-GB" smtClean="0"/>
              <a:t>‹#›</a:t>
            </a:fld>
            <a:endParaRPr lang="en-GB"/>
          </a:p>
        </p:txBody>
      </p:sp>
    </p:spTree>
    <p:extLst>
      <p:ext uri="{BB962C8B-B14F-4D97-AF65-F5344CB8AC3E}">
        <p14:creationId xmlns:p14="http://schemas.microsoft.com/office/powerpoint/2010/main" val="38305759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37273" y="2847045"/>
            <a:ext cx="6412230" cy="67858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638098" y="2847045"/>
            <a:ext cx="6412230" cy="67858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0595066-99EB-43F9-86E9-C073F02232AD}" type="datetimeFigureOut">
              <a:rPr lang="en-GB" smtClean="0"/>
              <a:t>13/11/2023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DCFF522-4514-487A-86FD-EE4D613B34A0}" type="slidenum">
              <a:rPr lang="en-GB" smtClean="0"/>
              <a:t>‹#›</a:t>
            </a:fld>
            <a:endParaRPr lang="en-GB"/>
          </a:p>
        </p:txBody>
      </p:sp>
    </p:spTree>
    <p:extLst>
      <p:ext uri="{BB962C8B-B14F-4D97-AF65-F5344CB8AC3E}">
        <p14:creationId xmlns:p14="http://schemas.microsoft.com/office/powerpoint/2010/main" val="17666523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39238" y="569412"/>
            <a:ext cx="13013055" cy="2067203"/>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39239" y="2621758"/>
            <a:ext cx="6382761" cy="1284883"/>
          </a:xfrm>
        </p:spPr>
        <p:txBody>
          <a:bodyPr anchor="b"/>
          <a:lstStyle>
            <a:lvl1pPr marL="0" indent="0">
              <a:buNone/>
              <a:defRPr sz="3743" b="1"/>
            </a:lvl1pPr>
            <a:lvl2pPr marL="713003" indent="0">
              <a:buNone/>
              <a:defRPr sz="3119" b="1"/>
            </a:lvl2pPr>
            <a:lvl3pPr marL="1426007" indent="0">
              <a:buNone/>
              <a:defRPr sz="2807" b="1"/>
            </a:lvl3pPr>
            <a:lvl4pPr marL="2139010" indent="0">
              <a:buNone/>
              <a:defRPr sz="2495" b="1"/>
            </a:lvl4pPr>
            <a:lvl5pPr marL="2852014" indent="0">
              <a:buNone/>
              <a:defRPr sz="2495" b="1"/>
            </a:lvl5pPr>
            <a:lvl6pPr marL="3565017" indent="0">
              <a:buNone/>
              <a:defRPr sz="2495" b="1"/>
            </a:lvl6pPr>
            <a:lvl7pPr marL="4278020" indent="0">
              <a:buNone/>
              <a:defRPr sz="2495" b="1"/>
            </a:lvl7pPr>
            <a:lvl8pPr marL="4991024" indent="0">
              <a:buNone/>
              <a:defRPr sz="2495" b="1"/>
            </a:lvl8pPr>
            <a:lvl9pPr marL="5704027" indent="0">
              <a:buNone/>
              <a:defRPr sz="2495" b="1"/>
            </a:lvl9pPr>
          </a:lstStyle>
          <a:p>
            <a:pPr lvl="0"/>
            <a:r>
              <a:rPr lang="en-US"/>
              <a:t>Edit Master text styles</a:t>
            </a:r>
          </a:p>
        </p:txBody>
      </p:sp>
      <p:sp>
        <p:nvSpPr>
          <p:cNvPr id="4" name="Content Placeholder 3"/>
          <p:cNvSpPr>
            <a:spLocks noGrp="1"/>
          </p:cNvSpPr>
          <p:nvPr>
            <p:ph sz="half" idx="2"/>
          </p:nvPr>
        </p:nvSpPr>
        <p:spPr>
          <a:xfrm>
            <a:off x="1039239" y="3906642"/>
            <a:ext cx="6382761" cy="574608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638098" y="2621758"/>
            <a:ext cx="6414195" cy="1284883"/>
          </a:xfrm>
        </p:spPr>
        <p:txBody>
          <a:bodyPr anchor="b"/>
          <a:lstStyle>
            <a:lvl1pPr marL="0" indent="0">
              <a:buNone/>
              <a:defRPr sz="3743" b="1"/>
            </a:lvl1pPr>
            <a:lvl2pPr marL="713003" indent="0">
              <a:buNone/>
              <a:defRPr sz="3119" b="1"/>
            </a:lvl2pPr>
            <a:lvl3pPr marL="1426007" indent="0">
              <a:buNone/>
              <a:defRPr sz="2807" b="1"/>
            </a:lvl3pPr>
            <a:lvl4pPr marL="2139010" indent="0">
              <a:buNone/>
              <a:defRPr sz="2495" b="1"/>
            </a:lvl4pPr>
            <a:lvl5pPr marL="2852014" indent="0">
              <a:buNone/>
              <a:defRPr sz="2495" b="1"/>
            </a:lvl5pPr>
            <a:lvl6pPr marL="3565017" indent="0">
              <a:buNone/>
              <a:defRPr sz="2495" b="1"/>
            </a:lvl6pPr>
            <a:lvl7pPr marL="4278020" indent="0">
              <a:buNone/>
              <a:defRPr sz="2495" b="1"/>
            </a:lvl7pPr>
            <a:lvl8pPr marL="4991024" indent="0">
              <a:buNone/>
              <a:defRPr sz="2495" b="1"/>
            </a:lvl8pPr>
            <a:lvl9pPr marL="5704027" indent="0">
              <a:buNone/>
              <a:defRPr sz="2495" b="1"/>
            </a:lvl9pPr>
          </a:lstStyle>
          <a:p>
            <a:pPr lvl="0"/>
            <a:r>
              <a:rPr lang="en-US"/>
              <a:t>Edit Master text styles</a:t>
            </a:r>
          </a:p>
        </p:txBody>
      </p:sp>
      <p:sp>
        <p:nvSpPr>
          <p:cNvPr id="6" name="Content Placeholder 5"/>
          <p:cNvSpPr>
            <a:spLocks noGrp="1"/>
          </p:cNvSpPr>
          <p:nvPr>
            <p:ph sz="quarter" idx="4"/>
          </p:nvPr>
        </p:nvSpPr>
        <p:spPr>
          <a:xfrm>
            <a:off x="7638098" y="3906642"/>
            <a:ext cx="6414195" cy="574608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0595066-99EB-43F9-86E9-C073F02232AD}" type="datetimeFigureOut">
              <a:rPr lang="en-GB" smtClean="0"/>
              <a:t>13/11/2023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DCFF522-4514-487A-86FD-EE4D613B34A0}" type="slidenum">
              <a:rPr lang="en-GB" smtClean="0"/>
              <a:t>‹#›</a:t>
            </a:fld>
            <a:endParaRPr lang="en-GB"/>
          </a:p>
        </p:txBody>
      </p:sp>
    </p:spTree>
    <p:extLst>
      <p:ext uri="{BB962C8B-B14F-4D97-AF65-F5344CB8AC3E}">
        <p14:creationId xmlns:p14="http://schemas.microsoft.com/office/powerpoint/2010/main" val="2969379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0595066-99EB-43F9-86E9-C073F02232AD}" type="datetimeFigureOut">
              <a:rPr lang="en-GB" smtClean="0"/>
              <a:t>13/11/2023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DCFF522-4514-487A-86FD-EE4D613B34A0}" type="slidenum">
              <a:rPr lang="en-GB" smtClean="0"/>
              <a:t>‹#›</a:t>
            </a:fld>
            <a:endParaRPr lang="en-GB"/>
          </a:p>
        </p:txBody>
      </p:sp>
    </p:spTree>
    <p:extLst>
      <p:ext uri="{BB962C8B-B14F-4D97-AF65-F5344CB8AC3E}">
        <p14:creationId xmlns:p14="http://schemas.microsoft.com/office/powerpoint/2010/main" val="30344698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595066-99EB-43F9-86E9-C073F02232AD}" type="datetimeFigureOut">
              <a:rPr lang="en-GB" smtClean="0"/>
              <a:t>13/11/2023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DCFF522-4514-487A-86FD-EE4D613B34A0}" type="slidenum">
              <a:rPr lang="en-GB" smtClean="0"/>
              <a:t>‹#›</a:t>
            </a:fld>
            <a:endParaRPr lang="en-GB"/>
          </a:p>
        </p:txBody>
      </p:sp>
    </p:spTree>
    <p:extLst>
      <p:ext uri="{BB962C8B-B14F-4D97-AF65-F5344CB8AC3E}">
        <p14:creationId xmlns:p14="http://schemas.microsoft.com/office/powerpoint/2010/main" val="3869756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39238" y="712999"/>
            <a:ext cx="4866144" cy="2495497"/>
          </a:xfrm>
        </p:spPr>
        <p:txBody>
          <a:bodyPr anchor="b"/>
          <a:lstStyle>
            <a:lvl1pPr>
              <a:defRPr sz="4990"/>
            </a:lvl1pPr>
          </a:lstStyle>
          <a:p>
            <a:r>
              <a:rPr lang="en-US"/>
              <a:t>Click to edit Master title style</a:t>
            </a:r>
            <a:endParaRPr lang="en-US" dirty="0"/>
          </a:p>
        </p:txBody>
      </p:sp>
      <p:sp>
        <p:nvSpPr>
          <p:cNvPr id="3" name="Content Placeholder 2"/>
          <p:cNvSpPr>
            <a:spLocks noGrp="1"/>
          </p:cNvSpPr>
          <p:nvPr>
            <p:ph idx="1"/>
          </p:nvPr>
        </p:nvSpPr>
        <p:spPr>
          <a:xfrm>
            <a:off x="6414195" y="1539883"/>
            <a:ext cx="7638098" cy="7600373"/>
          </a:xfrm>
        </p:spPr>
        <p:txBody>
          <a:bodyPr/>
          <a:lstStyle>
            <a:lvl1pPr>
              <a:defRPr sz="4990"/>
            </a:lvl1pPr>
            <a:lvl2pPr>
              <a:defRPr sz="4367"/>
            </a:lvl2pPr>
            <a:lvl3pPr>
              <a:defRPr sz="3743"/>
            </a:lvl3pPr>
            <a:lvl4pPr>
              <a:defRPr sz="3119"/>
            </a:lvl4pPr>
            <a:lvl5pPr>
              <a:defRPr sz="3119"/>
            </a:lvl5pPr>
            <a:lvl6pPr>
              <a:defRPr sz="3119"/>
            </a:lvl6pPr>
            <a:lvl7pPr>
              <a:defRPr sz="3119"/>
            </a:lvl7pPr>
            <a:lvl8pPr>
              <a:defRPr sz="3119"/>
            </a:lvl8pPr>
            <a:lvl9pPr>
              <a:defRPr sz="3119"/>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39238" y="3208497"/>
            <a:ext cx="4866144" cy="5944136"/>
          </a:xfrm>
        </p:spPr>
        <p:txBody>
          <a:bodyPr/>
          <a:lstStyle>
            <a:lvl1pPr marL="0" indent="0">
              <a:buNone/>
              <a:defRPr sz="2495"/>
            </a:lvl1pPr>
            <a:lvl2pPr marL="713003" indent="0">
              <a:buNone/>
              <a:defRPr sz="2183"/>
            </a:lvl2pPr>
            <a:lvl3pPr marL="1426007" indent="0">
              <a:buNone/>
              <a:defRPr sz="1871"/>
            </a:lvl3pPr>
            <a:lvl4pPr marL="2139010" indent="0">
              <a:buNone/>
              <a:defRPr sz="1560"/>
            </a:lvl4pPr>
            <a:lvl5pPr marL="2852014" indent="0">
              <a:buNone/>
              <a:defRPr sz="1560"/>
            </a:lvl5pPr>
            <a:lvl6pPr marL="3565017" indent="0">
              <a:buNone/>
              <a:defRPr sz="1560"/>
            </a:lvl6pPr>
            <a:lvl7pPr marL="4278020" indent="0">
              <a:buNone/>
              <a:defRPr sz="1560"/>
            </a:lvl7pPr>
            <a:lvl8pPr marL="4991024" indent="0">
              <a:buNone/>
              <a:defRPr sz="1560"/>
            </a:lvl8pPr>
            <a:lvl9pPr marL="5704027" indent="0">
              <a:buNone/>
              <a:defRPr sz="1560"/>
            </a:lvl9pPr>
          </a:lstStyle>
          <a:p>
            <a:pPr lvl="0"/>
            <a:r>
              <a:rPr lang="en-US"/>
              <a:t>Edit Master text styles</a:t>
            </a:r>
          </a:p>
        </p:txBody>
      </p:sp>
      <p:sp>
        <p:nvSpPr>
          <p:cNvPr id="5" name="Date Placeholder 4"/>
          <p:cNvSpPr>
            <a:spLocks noGrp="1"/>
          </p:cNvSpPr>
          <p:nvPr>
            <p:ph type="dt" sz="half" idx="10"/>
          </p:nvPr>
        </p:nvSpPr>
        <p:spPr/>
        <p:txBody>
          <a:bodyPr/>
          <a:lstStyle/>
          <a:p>
            <a:fld id="{60595066-99EB-43F9-86E9-C073F02232AD}" type="datetimeFigureOut">
              <a:rPr lang="en-GB" smtClean="0"/>
              <a:t>13/11/2023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DCFF522-4514-487A-86FD-EE4D613B34A0}" type="slidenum">
              <a:rPr lang="en-GB" smtClean="0"/>
              <a:t>‹#›</a:t>
            </a:fld>
            <a:endParaRPr lang="en-GB"/>
          </a:p>
        </p:txBody>
      </p:sp>
    </p:spTree>
    <p:extLst>
      <p:ext uri="{BB962C8B-B14F-4D97-AF65-F5344CB8AC3E}">
        <p14:creationId xmlns:p14="http://schemas.microsoft.com/office/powerpoint/2010/main" val="42013773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39238" y="712999"/>
            <a:ext cx="4866144" cy="2495497"/>
          </a:xfrm>
        </p:spPr>
        <p:txBody>
          <a:bodyPr anchor="b"/>
          <a:lstStyle>
            <a:lvl1pPr>
              <a:defRPr sz="4990"/>
            </a:lvl1pPr>
          </a:lstStyle>
          <a:p>
            <a:r>
              <a:rPr lang="en-US"/>
              <a:t>Click to edit Master title style</a:t>
            </a:r>
            <a:endParaRPr lang="en-US" dirty="0"/>
          </a:p>
        </p:txBody>
      </p:sp>
      <p:sp>
        <p:nvSpPr>
          <p:cNvPr id="3" name="Picture Placeholder 2"/>
          <p:cNvSpPr>
            <a:spLocks noGrp="1" noChangeAspect="1"/>
          </p:cNvSpPr>
          <p:nvPr>
            <p:ph type="pic" idx="1"/>
          </p:nvPr>
        </p:nvSpPr>
        <p:spPr>
          <a:xfrm>
            <a:off x="6414195" y="1539883"/>
            <a:ext cx="7638098" cy="7600373"/>
          </a:xfrm>
        </p:spPr>
        <p:txBody>
          <a:bodyPr anchor="t"/>
          <a:lstStyle>
            <a:lvl1pPr marL="0" indent="0">
              <a:buNone/>
              <a:defRPr sz="4990"/>
            </a:lvl1pPr>
            <a:lvl2pPr marL="713003" indent="0">
              <a:buNone/>
              <a:defRPr sz="4367"/>
            </a:lvl2pPr>
            <a:lvl3pPr marL="1426007" indent="0">
              <a:buNone/>
              <a:defRPr sz="3743"/>
            </a:lvl3pPr>
            <a:lvl4pPr marL="2139010" indent="0">
              <a:buNone/>
              <a:defRPr sz="3119"/>
            </a:lvl4pPr>
            <a:lvl5pPr marL="2852014" indent="0">
              <a:buNone/>
              <a:defRPr sz="3119"/>
            </a:lvl5pPr>
            <a:lvl6pPr marL="3565017" indent="0">
              <a:buNone/>
              <a:defRPr sz="3119"/>
            </a:lvl6pPr>
            <a:lvl7pPr marL="4278020" indent="0">
              <a:buNone/>
              <a:defRPr sz="3119"/>
            </a:lvl7pPr>
            <a:lvl8pPr marL="4991024" indent="0">
              <a:buNone/>
              <a:defRPr sz="3119"/>
            </a:lvl8pPr>
            <a:lvl9pPr marL="5704027" indent="0">
              <a:buNone/>
              <a:defRPr sz="3119"/>
            </a:lvl9pPr>
          </a:lstStyle>
          <a:p>
            <a:r>
              <a:rPr lang="en-US"/>
              <a:t>Click icon to add picture</a:t>
            </a:r>
            <a:endParaRPr lang="en-US" dirty="0"/>
          </a:p>
        </p:txBody>
      </p:sp>
      <p:sp>
        <p:nvSpPr>
          <p:cNvPr id="4" name="Text Placeholder 3"/>
          <p:cNvSpPr>
            <a:spLocks noGrp="1"/>
          </p:cNvSpPr>
          <p:nvPr>
            <p:ph type="body" sz="half" idx="2"/>
          </p:nvPr>
        </p:nvSpPr>
        <p:spPr>
          <a:xfrm>
            <a:off x="1039238" y="3208497"/>
            <a:ext cx="4866144" cy="5944136"/>
          </a:xfrm>
        </p:spPr>
        <p:txBody>
          <a:bodyPr/>
          <a:lstStyle>
            <a:lvl1pPr marL="0" indent="0">
              <a:buNone/>
              <a:defRPr sz="2495"/>
            </a:lvl1pPr>
            <a:lvl2pPr marL="713003" indent="0">
              <a:buNone/>
              <a:defRPr sz="2183"/>
            </a:lvl2pPr>
            <a:lvl3pPr marL="1426007" indent="0">
              <a:buNone/>
              <a:defRPr sz="1871"/>
            </a:lvl3pPr>
            <a:lvl4pPr marL="2139010" indent="0">
              <a:buNone/>
              <a:defRPr sz="1560"/>
            </a:lvl4pPr>
            <a:lvl5pPr marL="2852014" indent="0">
              <a:buNone/>
              <a:defRPr sz="1560"/>
            </a:lvl5pPr>
            <a:lvl6pPr marL="3565017" indent="0">
              <a:buNone/>
              <a:defRPr sz="1560"/>
            </a:lvl6pPr>
            <a:lvl7pPr marL="4278020" indent="0">
              <a:buNone/>
              <a:defRPr sz="1560"/>
            </a:lvl7pPr>
            <a:lvl8pPr marL="4991024" indent="0">
              <a:buNone/>
              <a:defRPr sz="1560"/>
            </a:lvl8pPr>
            <a:lvl9pPr marL="5704027" indent="0">
              <a:buNone/>
              <a:defRPr sz="1560"/>
            </a:lvl9pPr>
          </a:lstStyle>
          <a:p>
            <a:pPr lvl="0"/>
            <a:r>
              <a:rPr lang="en-US"/>
              <a:t>Edit Master text styles</a:t>
            </a:r>
          </a:p>
        </p:txBody>
      </p:sp>
      <p:sp>
        <p:nvSpPr>
          <p:cNvPr id="5" name="Date Placeholder 4"/>
          <p:cNvSpPr>
            <a:spLocks noGrp="1"/>
          </p:cNvSpPr>
          <p:nvPr>
            <p:ph type="dt" sz="half" idx="10"/>
          </p:nvPr>
        </p:nvSpPr>
        <p:spPr/>
        <p:txBody>
          <a:bodyPr/>
          <a:lstStyle/>
          <a:p>
            <a:fld id="{60595066-99EB-43F9-86E9-C073F02232AD}" type="datetimeFigureOut">
              <a:rPr lang="en-GB" smtClean="0"/>
              <a:t>13/11/2023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DCFF522-4514-487A-86FD-EE4D613B34A0}" type="slidenum">
              <a:rPr lang="en-GB" smtClean="0"/>
              <a:t>‹#›</a:t>
            </a:fld>
            <a:endParaRPr lang="en-GB"/>
          </a:p>
        </p:txBody>
      </p:sp>
    </p:spTree>
    <p:extLst>
      <p:ext uri="{BB962C8B-B14F-4D97-AF65-F5344CB8AC3E}">
        <p14:creationId xmlns:p14="http://schemas.microsoft.com/office/powerpoint/2010/main" val="27322377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7273" y="569412"/>
            <a:ext cx="13013055" cy="206720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37273" y="2847045"/>
            <a:ext cx="13013055" cy="678587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7273" y="9912672"/>
            <a:ext cx="3394710" cy="569409"/>
          </a:xfrm>
          <a:prstGeom prst="rect">
            <a:avLst/>
          </a:prstGeom>
        </p:spPr>
        <p:txBody>
          <a:bodyPr vert="horz" lIns="91440" tIns="45720" rIns="91440" bIns="45720" rtlCol="0" anchor="ctr"/>
          <a:lstStyle>
            <a:lvl1pPr algn="l">
              <a:defRPr sz="1871">
                <a:solidFill>
                  <a:schemeClr val="tx1">
                    <a:tint val="75000"/>
                  </a:schemeClr>
                </a:solidFill>
              </a:defRPr>
            </a:lvl1pPr>
          </a:lstStyle>
          <a:p>
            <a:fld id="{60595066-99EB-43F9-86E9-C073F02232AD}" type="datetimeFigureOut">
              <a:rPr lang="en-GB" smtClean="0"/>
              <a:t>13/11/2023</a:t>
            </a:fld>
            <a:endParaRPr lang="en-GB"/>
          </a:p>
        </p:txBody>
      </p:sp>
      <p:sp>
        <p:nvSpPr>
          <p:cNvPr id="5" name="Footer Placeholder 4"/>
          <p:cNvSpPr>
            <a:spLocks noGrp="1"/>
          </p:cNvSpPr>
          <p:nvPr>
            <p:ph type="ftr" sz="quarter" idx="3"/>
          </p:nvPr>
        </p:nvSpPr>
        <p:spPr>
          <a:xfrm>
            <a:off x="4997768" y="9912672"/>
            <a:ext cx="5092065" cy="569409"/>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10655618" y="9912672"/>
            <a:ext cx="3394710" cy="569409"/>
          </a:xfrm>
          <a:prstGeom prst="rect">
            <a:avLst/>
          </a:prstGeom>
        </p:spPr>
        <p:txBody>
          <a:bodyPr vert="horz" lIns="91440" tIns="45720" rIns="91440" bIns="45720" rtlCol="0" anchor="ctr"/>
          <a:lstStyle>
            <a:lvl1pPr algn="r">
              <a:defRPr sz="1871">
                <a:solidFill>
                  <a:schemeClr val="tx1">
                    <a:tint val="75000"/>
                  </a:schemeClr>
                </a:solidFill>
              </a:defRPr>
            </a:lvl1pPr>
          </a:lstStyle>
          <a:p>
            <a:fld id="{2DCFF522-4514-487A-86FD-EE4D613B34A0}" type="slidenum">
              <a:rPr lang="en-GB" smtClean="0"/>
              <a:t>‹#›</a:t>
            </a:fld>
            <a:endParaRPr lang="en-GB"/>
          </a:p>
        </p:txBody>
      </p:sp>
    </p:spTree>
    <p:extLst>
      <p:ext uri="{BB962C8B-B14F-4D97-AF65-F5344CB8AC3E}">
        <p14:creationId xmlns:p14="http://schemas.microsoft.com/office/powerpoint/2010/main" val="34497316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426007" rtl="0" eaLnBrk="1" latinLnBrk="0" hangingPunct="1">
        <a:lnSpc>
          <a:spcPct val="90000"/>
        </a:lnSpc>
        <a:spcBef>
          <a:spcPct val="0"/>
        </a:spcBef>
        <a:buNone/>
        <a:defRPr sz="6862" kern="1200">
          <a:solidFill>
            <a:schemeClr val="tx1"/>
          </a:solidFill>
          <a:latin typeface="+mj-lt"/>
          <a:ea typeface="+mj-ea"/>
          <a:cs typeface="+mj-cs"/>
        </a:defRPr>
      </a:lvl1pPr>
    </p:titleStyle>
    <p:bodyStyle>
      <a:lvl1pPr marL="356502" indent="-356502" algn="l" defTabSz="1426007" rtl="0" eaLnBrk="1" latinLnBrk="0" hangingPunct="1">
        <a:lnSpc>
          <a:spcPct val="90000"/>
        </a:lnSpc>
        <a:spcBef>
          <a:spcPts val="1560"/>
        </a:spcBef>
        <a:buFont typeface="Arial" panose="020B0604020202020204" pitchFamily="34" charset="0"/>
        <a:buChar char="•"/>
        <a:defRPr sz="4367" kern="1200">
          <a:solidFill>
            <a:schemeClr val="tx1"/>
          </a:solidFill>
          <a:latin typeface="+mn-lt"/>
          <a:ea typeface="+mn-ea"/>
          <a:cs typeface="+mn-cs"/>
        </a:defRPr>
      </a:lvl1pPr>
      <a:lvl2pPr marL="1069505" indent="-356502" algn="l" defTabSz="1426007" rtl="0" eaLnBrk="1" latinLnBrk="0" hangingPunct="1">
        <a:lnSpc>
          <a:spcPct val="90000"/>
        </a:lnSpc>
        <a:spcBef>
          <a:spcPts val="780"/>
        </a:spcBef>
        <a:buFont typeface="Arial" panose="020B0604020202020204" pitchFamily="34" charset="0"/>
        <a:buChar char="•"/>
        <a:defRPr sz="3743" kern="1200">
          <a:solidFill>
            <a:schemeClr val="tx1"/>
          </a:solidFill>
          <a:latin typeface="+mn-lt"/>
          <a:ea typeface="+mn-ea"/>
          <a:cs typeface="+mn-cs"/>
        </a:defRPr>
      </a:lvl2pPr>
      <a:lvl3pPr marL="1782509" indent="-356502" algn="l" defTabSz="1426007" rtl="0" eaLnBrk="1" latinLnBrk="0" hangingPunct="1">
        <a:lnSpc>
          <a:spcPct val="90000"/>
        </a:lnSpc>
        <a:spcBef>
          <a:spcPts val="780"/>
        </a:spcBef>
        <a:buFont typeface="Arial" panose="020B0604020202020204" pitchFamily="34" charset="0"/>
        <a:buChar char="•"/>
        <a:defRPr sz="3119" kern="1200">
          <a:solidFill>
            <a:schemeClr val="tx1"/>
          </a:solidFill>
          <a:latin typeface="+mn-lt"/>
          <a:ea typeface="+mn-ea"/>
          <a:cs typeface="+mn-cs"/>
        </a:defRPr>
      </a:lvl3pPr>
      <a:lvl4pPr marL="2495512" indent="-356502" algn="l" defTabSz="1426007" rtl="0" eaLnBrk="1" latinLnBrk="0" hangingPunct="1">
        <a:lnSpc>
          <a:spcPct val="90000"/>
        </a:lnSpc>
        <a:spcBef>
          <a:spcPts val="780"/>
        </a:spcBef>
        <a:buFont typeface="Arial" panose="020B0604020202020204" pitchFamily="34" charset="0"/>
        <a:buChar char="•"/>
        <a:defRPr sz="2807" kern="1200">
          <a:solidFill>
            <a:schemeClr val="tx1"/>
          </a:solidFill>
          <a:latin typeface="+mn-lt"/>
          <a:ea typeface="+mn-ea"/>
          <a:cs typeface="+mn-cs"/>
        </a:defRPr>
      </a:lvl4pPr>
      <a:lvl5pPr marL="3208515" indent="-356502" algn="l" defTabSz="1426007" rtl="0" eaLnBrk="1" latinLnBrk="0" hangingPunct="1">
        <a:lnSpc>
          <a:spcPct val="90000"/>
        </a:lnSpc>
        <a:spcBef>
          <a:spcPts val="780"/>
        </a:spcBef>
        <a:buFont typeface="Arial" panose="020B0604020202020204" pitchFamily="34" charset="0"/>
        <a:buChar char="•"/>
        <a:defRPr sz="2807" kern="1200">
          <a:solidFill>
            <a:schemeClr val="tx1"/>
          </a:solidFill>
          <a:latin typeface="+mn-lt"/>
          <a:ea typeface="+mn-ea"/>
          <a:cs typeface="+mn-cs"/>
        </a:defRPr>
      </a:lvl5pPr>
      <a:lvl6pPr marL="3921519" indent="-356502" algn="l" defTabSz="1426007" rtl="0" eaLnBrk="1" latinLnBrk="0" hangingPunct="1">
        <a:lnSpc>
          <a:spcPct val="90000"/>
        </a:lnSpc>
        <a:spcBef>
          <a:spcPts val="780"/>
        </a:spcBef>
        <a:buFont typeface="Arial" panose="020B0604020202020204" pitchFamily="34" charset="0"/>
        <a:buChar char="•"/>
        <a:defRPr sz="2807" kern="1200">
          <a:solidFill>
            <a:schemeClr val="tx1"/>
          </a:solidFill>
          <a:latin typeface="+mn-lt"/>
          <a:ea typeface="+mn-ea"/>
          <a:cs typeface="+mn-cs"/>
        </a:defRPr>
      </a:lvl6pPr>
      <a:lvl7pPr marL="4634522" indent="-356502" algn="l" defTabSz="1426007" rtl="0" eaLnBrk="1" latinLnBrk="0" hangingPunct="1">
        <a:lnSpc>
          <a:spcPct val="90000"/>
        </a:lnSpc>
        <a:spcBef>
          <a:spcPts val="780"/>
        </a:spcBef>
        <a:buFont typeface="Arial" panose="020B0604020202020204" pitchFamily="34" charset="0"/>
        <a:buChar char="•"/>
        <a:defRPr sz="2807" kern="1200">
          <a:solidFill>
            <a:schemeClr val="tx1"/>
          </a:solidFill>
          <a:latin typeface="+mn-lt"/>
          <a:ea typeface="+mn-ea"/>
          <a:cs typeface="+mn-cs"/>
        </a:defRPr>
      </a:lvl7pPr>
      <a:lvl8pPr marL="5347526" indent="-356502" algn="l" defTabSz="1426007" rtl="0" eaLnBrk="1" latinLnBrk="0" hangingPunct="1">
        <a:lnSpc>
          <a:spcPct val="90000"/>
        </a:lnSpc>
        <a:spcBef>
          <a:spcPts val="780"/>
        </a:spcBef>
        <a:buFont typeface="Arial" panose="020B0604020202020204" pitchFamily="34" charset="0"/>
        <a:buChar char="•"/>
        <a:defRPr sz="2807" kern="1200">
          <a:solidFill>
            <a:schemeClr val="tx1"/>
          </a:solidFill>
          <a:latin typeface="+mn-lt"/>
          <a:ea typeface="+mn-ea"/>
          <a:cs typeface="+mn-cs"/>
        </a:defRPr>
      </a:lvl8pPr>
      <a:lvl9pPr marL="6060529" indent="-356502" algn="l" defTabSz="1426007" rtl="0" eaLnBrk="1" latinLnBrk="0" hangingPunct="1">
        <a:lnSpc>
          <a:spcPct val="90000"/>
        </a:lnSpc>
        <a:spcBef>
          <a:spcPts val="780"/>
        </a:spcBef>
        <a:buFont typeface="Arial" panose="020B0604020202020204" pitchFamily="34" charset="0"/>
        <a:buChar char="•"/>
        <a:defRPr sz="2807" kern="1200">
          <a:solidFill>
            <a:schemeClr val="tx1"/>
          </a:solidFill>
          <a:latin typeface="+mn-lt"/>
          <a:ea typeface="+mn-ea"/>
          <a:cs typeface="+mn-cs"/>
        </a:defRPr>
      </a:lvl9pPr>
    </p:bodyStyle>
    <p:otherStyle>
      <a:defPPr>
        <a:defRPr lang="en-US"/>
      </a:defPPr>
      <a:lvl1pPr marL="0" algn="l" defTabSz="1426007" rtl="0" eaLnBrk="1" latinLnBrk="0" hangingPunct="1">
        <a:defRPr sz="2807" kern="1200">
          <a:solidFill>
            <a:schemeClr val="tx1"/>
          </a:solidFill>
          <a:latin typeface="+mn-lt"/>
          <a:ea typeface="+mn-ea"/>
          <a:cs typeface="+mn-cs"/>
        </a:defRPr>
      </a:lvl1pPr>
      <a:lvl2pPr marL="713003" algn="l" defTabSz="1426007" rtl="0" eaLnBrk="1" latinLnBrk="0" hangingPunct="1">
        <a:defRPr sz="2807" kern="1200">
          <a:solidFill>
            <a:schemeClr val="tx1"/>
          </a:solidFill>
          <a:latin typeface="+mn-lt"/>
          <a:ea typeface="+mn-ea"/>
          <a:cs typeface="+mn-cs"/>
        </a:defRPr>
      </a:lvl2pPr>
      <a:lvl3pPr marL="1426007" algn="l" defTabSz="1426007" rtl="0" eaLnBrk="1" latinLnBrk="0" hangingPunct="1">
        <a:defRPr sz="2807" kern="1200">
          <a:solidFill>
            <a:schemeClr val="tx1"/>
          </a:solidFill>
          <a:latin typeface="+mn-lt"/>
          <a:ea typeface="+mn-ea"/>
          <a:cs typeface="+mn-cs"/>
        </a:defRPr>
      </a:lvl3pPr>
      <a:lvl4pPr marL="2139010" algn="l" defTabSz="1426007" rtl="0" eaLnBrk="1" latinLnBrk="0" hangingPunct="1">
        <a:defRPr sz="2807" kern="1200">
          <a:solidFill>
            <a:schemeClr val="tx1"/>
          </a:solidFill>
          <a:latin typeface="+mn-lt"/>
          <a:ea typeface="+mn-ea"/>
          <a:cs typeface="+mn-cs"/>
        </a:defRPr>
      </a:lvl4pPr>
      <a:lvl5pPr marL="2852014" algn="l" defTabSz="1426007" rtl="0" eaLnBrk="1" latinLnBrk="0" hangingPunct="1">
        <a:defRPr sz="2807" kern="1200">
          <a:solidFill>
            <a:schemeClr val="tx1"/>
          </a:solidFill>
          <a:latin typeface="+mn-lt"/>
          <a:ea typeface="+mn-ea"/>
          <a:cs typeface="+mn-cs"/>
        </a:defRPr>
      </a:lvl5pPr>
      <a:lvl6pPr marL="3565017" algn="l" defTabSz="1426007" rtl="0" eaLnBrk="1" latinLnBrk="0" hangingPunct="1">
        <a:defRPr sz="2807" kern="1200">
          <a:solidFill>
            <a:schemeClr val="tx1"/>
          </a:solidFill>
          <a:latin typeface="+mn-lt"/>
          <a:ea typeface="+mn-ea"/>
          <a:cs typeface="+mn-cs"/>
        </a:defRPr>
      </a:lvl6pPr>
      <a:lvl7pPr marL="4278020" algn="l" defTabSz="1426007" rtl="0" eaLnBrk="1" latinLnBrk="0" hangingPunct="1">
        <a:defRPr sz="2807" kern="1200">
          <a:solidFill>
            <a:schemeClr val="tx1"/>
          </a:solidFill>
          <a:latin typeface="+mn-lt"/>
          <a:ea typeface="+mn-ea"/>
          <a:cs typeface="+mn-cs"/>
        </a:defRPr>
      </a:lvl7pPr>
      <a:lvl8pPr marL="4991024" algn="l" defTabSz="1426007" rtl="0" eaLnBrk="1" latinLnBrk="0" hangingPunct="1">
        <a:defRPr sz="2807" kern="1200">
          <a:solidFill>
            <a:schemeClr val="tx1"/>
          </a:solidFill>
          <a:latin typeface="+mn-lt"/>
          <a:ea typeface="+mn-ea"/>
          <a:cs typeface="+mn-cs"/>
        </a:defRPr>
      </a:lvl8pPr>
      <a:lvl9pPr marL="5704027" algn="l" defTabSz="1426007" rtl="0" eaLnBrk="1" latinLnBrk="0" hangingPunct="1">
        <a:defRPr sz="280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stretch>
            <a:fillRect/>
          </a:stretch>
        </p:blipFill>
        <p:spPr>
          <a:xfrm>
            <a:off x="1" y="8038"/>
            <a:ext cx="1110576" cy="1415772"/>
          </a:xfrm>
          <a:prstGeom prst="rect">
            <a:avLst/>
          </a:prstGeom>
        </p:spPr>
      </p:pic>
      <p:sp>
        <p:nvSpPr>
          <p:cNvPr id="7" name="TextBox 6"/>
          <p:cNvSpPr txBox="1"/>
          <p:nvPr/>
        </p:nvSpPr>
        <p:spPr>
          <a:xfrm>
            <a:off x="1168164" y="114368"/>
            <a:ext cx="8920216" cy="1415772"/>
          </a:xfrm>
          <a:prstGeom prst="rect">
            <a:avLst/>
          </a:prstGeom>
          <a:noFill/>
        </p:spPr>
        <p:txBody>
          <a:bodyPr wrap="square" rtlCol="0">
            <a:spAutoFit/>
          </a:bodyPr>
          <a:lstStyle/>
          <a:p>
            <a:r>
              <a:rPr lang="en-GB" dirty="0">
                <a:latin typeface="Maiandra GD" panose="020E0502030308020204" pitchFamily="34" charset="0"/>
              </a:rPr>
              <a:t>SOUTH DARLEY C.E. PRIMARY SCHOOL THEME OVERVIEW</a:t>
            </a:r>
          </a:p>
          <a:p>
            <a:r>
              <a:rPr lang="en-GB" sz="2400" dirty="0">
                <a:latin typeface="Maiandra GD" panose="020E0502030308020204" pitchFamily="34" charset="0"/>
              </a:rPr>
              <a:t>BEST </a:t>
            </a:r>
            <a:r>
              <a:rPr lang="en-GB" sz="2400">
                <a:latin typeface="Maiandra GD" panose="020E0502030308020204" pitchFamily="34" charset="0"/>
              </a:rPr>
              <a:t>OF </a:t>
            </a:r>
            <a:r>
              <a:rPr lang="en-GB" sz="2400" smtClean="0">
                <a:latin typeface="Maiandra GD" panose="020E0502030308020204" pitchFamily="34" charset="0"/>
              </a:rPr>
              <a:t>BRITISH? </a:t>
            </a:r>
            <a:r>
              <a:rPr lang="en-GB" sz="2400" dirty="0">
                <a:latin typeface="Maiandra GD" panose="020E0502030308020204" pitchFamily="34" charset="0"/>
              </a:rPr>
              <a:t>(KS1)</a:t>
            </a:r>
          </a:p>
          <a:p>
            <a:r>
              <a:rPr lang="en-GB" sz="1100" dirty="0">
                <a:latin typeface="Maiandra GD" panose="020E0502030308020204" pitchFamily="34" charset="0"/>
                <a:ea typeface="Calibri" panose="020F0502020204030204" pitchFamily="34" charset="0"/>
                <a:cs typeface="Times New Roman" panose="02020603050405020304" pitchFamily="18" charset="0"/>
              </a:rPr>
              <a:t>British Values topic </a:t>
            </a:r>
            <a:r>
              <a:rPr lang="en-GB" sz="1100" dirty="0">
                <a:effectLst/>
                <a:latin typeface="Maiandra GD" panose="020E0502030308020204" pitchFamily="34" charset="0"/>
                <a:ea typeface="Calibri" panose="020F0502020204030204" pitchFamily="34" charset="0"/>
                <a:cs typeface="Times New Roman" panose="02020603050405020304" pitchFamily="18" charset="0"/>
              </a:rPr>
              <a:t>– looking at democracy, Empire and values which make us British. Juniors </a:t>
            </a:r>
            <a:r>
              <a:rPr lang="en-GB" sz="1100" dirty="0">
                <a:latin typeface="Maiandra GD" panose="020E0502030308020204" pitchFamily="34" charset="0"/>
                <a:ea typeface="Calibri" panose="020F0502020204030204" pitchFamily="34" charset="0"/>
                <a:cs typeface="Times New Roman" panose="02020603050405020304" pitchFamily="18" charset="0"/>
              </a:rPr>
              <a:t>will concentrate on the </a:t>
            </a:r>
            <a:r>
              <a:rPr lang="en-GB" sz="1100" dirty="0">
                <a:effectLst/>
                <a:latin typeface="Maiandra GD" panose="020E0502030308020204" pitchFamily="34" charset="0"/>
                <a:ea typeface="Calibri" panose="020F0502020204030204" pitchFamily="34" charset="0"/>
                <a:cs typeface="Times New Roman" panose="02020603050405020304" pitchFamily="18" charset="0"/>
              </a:rPr>
              <a:t>Romans – looking at a period of history which links in with so much of our culture.</a:t>
            </a:r>
            <a:r>
              <a:rPr lang="en-GB" sz="1100" dirty="0">
                <a:latin typeface="Maiandra GD" panose="020E0502030308020204" pitchFamily="34" charset="0"/>
                <a:ea typeface="Calibri" panose="020F0502020204030204" pitchFamily="34" charset="0"/>
                <a:cs typeface="Times New Roman" panose="02020603050405020304" pitchFamily="18" charset="0"/>
              </a:rPr>
              <a:t> This involves</a:t>
            </a:r>
            <a:r>
              <a:rPr lang="en-GB" sz="1100" dirty="0">
                <a:effectLst/>
                <a:latin typeface="Maiandra GD" panose="020E0502030308020204" pitchFamily="34" charset="0"/>
                <a:ea typeface="Calibri" panose="020F0502020204030204" pitchFamily="34" charset="0"/>
                <a:cs typeface="Times New Roman" panose="02020603050405020304" pitchFamily="18" charset="0"/>
              </a:rPr>
              <a:t> </a:t>
            </a:r>
            <a:r>
              <a:rPr lang="en-GB" sz="1100" dirty="0">
                <a:latin typeface="Maiandra GD" panose="020E0502030308020204" pitchFamily="34" charset="0"/>
                <a:ea typeface="Calibri" panose="020F0502020204030204" pitchFamily="34" charset="0"/>
                <a:cs typeface="Times New Roman" panose="02020603050405020304" pitchFamily="18" charset="0"/>
              </a:rPr>
              <a:t>c</a:t>
            </a:r>
            <a:r>
              <a:rPr lang="en-GB" sz="1100" dirty="0">
                <a:effectLst/>
                <a:latin typeface="Maiandra GD" panose="020E0502030308020204" pitchFamily="34" charset="0"/>
                <a:ea typeface="Calibri" panose="020F0502020204030204" pitchFamily="34" charset="0"/>
                <a:cs typeface="Times New Roman" panose="02020603050405020304" pitchFamily="18" charset="0"/>
              </a:rPr>
              <a:t>elebrating different parts of the UK, how the Romans have impacted on us toda</a:t>
            </a:r>
            <a:r>
              <a:rPr lang="en-GB" sz="1100" dirty="0">
                <a:latin typeface="Maiandra GD" panose="020E0502030308020204" pitchFamily="34" charset="0"/>
                <a:ea typeface="Calibri" panose="020F0502020204030204" pitchFamily="34" charset="0"/>
                <a:cs typeface="Times New Roman" panose="02020603050405020304" pitchFamily="18" charset="0"/>
              </a:rPr>
              <a:t>y and looking at what</a:t>
            </a:r>
            <a:r>
              <a:rPr lang="en-GB" sz="1100" dirty="0">
                <a:effectLst/>
                <a:latin typeface="Maiandra GD" panose="020E0502030308020204" pitchFamily="34" charset="0"/>
                <a:ea typeface="Calibri" panose="020F0502020204030204" pitchFamily="34" charset="0"/>
                <a:cs typeface="Times New Roman" panose="02020603050405020304" pitchFamily="18" charset="0"/>
              </a:rPr>
              <a:t> Romans gave us that we still use. </a:t>
            </a:r>
            <a:r>
              <a:rPr lang="en-GB" sz="1100" dirty="0">
                <a:latin typeface="Maiandra GD" panose="020E0502030308020204" pitchFamily="34" charset="0"/>
                <a:ea typeface="Calibri" panose="020F0502020204030204" pitchFamily="34" charset="0"/>
                <a:cs typeface="Times New Roman" panose="02020603050405020304" pitchFamily="18" charset="0"/>
              </a:rPr>
              <a:t>Infants will look at the lives of British people and their significant contributions. Along with the </a:t>
            </a:r>
            <a:r>
              <a:rPr lang="en-GB" sz="1100" dirty="0">
                <a:effectLst/>
                <a:latin typeface="Maiandra GD" panose="020E0502030308020204" pitchFamily="34" charset="0"/>
                <a:ea typeface="Calibri" panose="020F0502020204030204" pitchFamily="34" charset="0"/>
                <a:cs typeface="Times New Roman" panose="02020603050405020304" pitchFamily="18" charset="0"/>
              </a:rPr>
              <a:t>Gunpowder plot – major event in British History. Democracy – how to protest. What is appropriate and not.</a:t>
            </a:r>
            <a:endParaRPr lang="en-GB" sz="1400" dirty="0"/>
          </a:p>
        </p:txBody>
      </p:sp>
      <p:pic>
        <p:nvPicPr>
          <p:cNvPr id="8" name="Picture 7"/>
          <p:cNvPicPr>
            <a:picLocks noChangeAspect="1"/>
          </p:cNvPicPr>
          <p:nvPr/>
        </p:nvPicPr>
        <p:blipFill>
          <a:blip r:embed="rId3"/>
          <a:stretch>
            <a:fillRect/>
          </a:stretch>
        </p:blipFill>
        <p:spPr>
          <a:xfrm>
            <a:off x="13565031" y="20212"/>
            <a:ext cx="1522570" cy="1957591"/>
          </a:xfrm>
          <a:prstGeom prst="rect">
            <a:avLst/>
          </a:prstGeom>
        </p:spPr>
      </p:pic>
      <p:graphicFrame>
        <p:nvGraphicFramePr>
          <p:cNvPr id="10" name="Table 9"/>
          <p:cNvGraphicFramePr>
            <a:graphicFrameLocks noGrp="1"/>
          </p:cNvGraphicFramePr>
          <p:nvPr>
            <p:extLst>
              <p:ext uri="{D42A27DB-BD31-4B8C-83A1-F6EECF244321}">
                <p14:modId xmlns:p14="http://schemas.microsoft.com/office/powerpoint/2010/main" val="2493811002"/>
              </p:ext>
            </p:extLst>
          </p:nvPr>
        </p:nvGraphicFramePr>
        <p:xfrm>
          <a:off x="111512" y="1465972"/>
          <a:ext cx="12285354" cy="5830062"/>
        </p:xfrm>
        <a:graphic>
          <a:graphicData uri="http://schemas.openxmlformats.org/drawingml/2006/table">
            <a:tbl>
              <a:tblPr firstRow="1" bandRow="1">
                <a:tableStyleId>{5C22544A-7EE6-4342-B048-85BDC9FD1C3A}</a:tableStyleId>
              </a:tblPr>
              <a:tblGrid>
                <a:gridCol w="2166993">
                  <a:extLst>
                    <a:ext uri="{9D8B030D-6E8A-4147-A177-3AD203B41FA5}">
                      <a16:colId xmlns:a16="http://schemas.microsoft.com/office/drawing/2014/main" val="1492498100"/>
                    </a:ext>
                  </a:extLst>
                </a:gridCol>
                <a:gridCol w="2338465">
                  <a:extLst>
                    <a:ext uri="{9D8B030D-6E8A-4147-A177-3AD203B41FA5}">
                      <a16:colId xmlns:a16="http://schemas.microsoft.com/office/drawing/2014/main" val="820268417"/>
                    </a:ext>
                  </a:extLst>
                </a:gridCol>
                <a:gridCol w="1751746">
                  <a:extLst>
                    <a:ext uri="{9D8B030D-6E8A-4147-A177-3AD203B41FA5}">
                      <a16:colId xmlns:a16="http://schemas.microsoft.com/office/drawing/2014/main" val="1983208221"/>
                    </a:ext>
                  </a:extLst>
                </a:gridCol>
                <a:gridCol w="811573">
                  <a:extLst>
                    <a:ext uri="{9D8B030D-6E8A-4147-A177-3AD203B41FA5}">
                      <a16:colId xmlns:a16="http://schemas.microsoft.com/office/drawing/2014/main" val="176128998"/>
                    </a:ext>
                  </a:extLst>
                </a:gridCol>
                <a:gridCol w="2718647">
                  <a:extLst>
                    <a:ext uri="{9D8B030D-6E8A-4147-A177-3AD203B41FA5}">
                      <a16:colId xmlns:a16="http://schemas.microsoft.com/office/drawing/2014/main" val="3143878863"/>
                    </a:ext>
                  </a:extLst>
                </a:gridCol>
                <a:gridCol w="2497930">
                  <a:extLst>
                    <a:ext uri="{9D8B030D-6E8A-4147-A177-3AD203B41FA5}">
                      <a16:colId xmlns:a16="http://schemas.microsoft.com/office/drawing/2014/main" val="1854702480"/>
                    </a:ext>
                  </a:extLst>
                </a:gridCol>
              </a:tblGrid>
              <a:tr h="260946">
                <a:tc>
                  <a:txBody>
                    <a:bodyPr/>
                    <a:lstStyle/>
                    <a:p>
                      <a:r>
                        <a:rPr lang="en-GB" sz="1050" dirty="0">
                          <a:latin typeface="Maiandra GD" panose="020E0502030308020204" pitchFamily="34" charset="0"/>
                        </a:rPr>
                        <a:t>History</a:t>
                      </a:r>
                    </a:p>
                  </a:txBody>
                  <a:tcPr/>
                </a:tc>
                <a:tc>
                  <a:txBody>
                    <a:bodyPr/>
                    <a:lstStyle/>
                    <a:p>
                      <a:r>
                        <a:rPr lang="en-GB" sz="1200" dirty="0">
                          <a:latin typeface="Maiandra GD" panose="020E0502030308020204" pitchFamily="34" charset="0"/>
                        </a:rPr>
                        <a:t>Geography</a:t>
                      </a:r>
                    </a:p>
                  </a:txBody>
                  <a:tcPr/>
                </a:tc>
                <a:tc>
                  <a:txBody>
                    <a:bodyPr/>
                    <a:lstStyle/>
                    <a:p>
                      <a:r>
                        <a:rPr lang="en-GB" sz="1200" dirty="0">
                          <a:latin typeface="Maiandra GD" panose="020E0502030308020204" pitchFamily="34" charset="0"/>
                        </a:rPr>
                        <a:t>Art </a:t>
                      </a:r>
                    </a:p>
                  </a:txBody>
                  <a:tcPr/>
                </a:tc>
                <a:tc>
                  <a:txBody>
                    <a:bodyPr/>
                    <a:lstStyle/>
                    <a:p>
                      <a:r>
                        <a:rPr lang="en-GB" sz="1200" dirty="0">
                          <a:latin typeface="Maiandra GD" panose="020E0502030308020204" pitchFamily="34" charset="0"/>
                        </a:rPr>
                        <a:t>DT</a:t>
                      </a:r>
                    </a:p>
                  </a:txBody>
                  <a:tcPr/>
                </a:tc>
                <a:tc>
                  <a:txBody>
                    <a:bodyPr/>
                    <a:lstStyle/>
                    <a:p>
                      <a:r>
                        <a:rPr lang="en-GB" sz="1200" dirty="0">
                          <a:latin typeface="Maiandra GD" panose="020E0502030308020204" pitchFamily="34" charset="0"/>
                        </a:rPr>
                        <a:t>Science</a:t>
                      </a:r>
                    </a:p>
                  </a:txBody>
                  <a:tcPr/>
                </a:tc>
                <a:tc>
                  <a:txBody>
                    <a:bodyPr/>
                    <a:lstStyle/>
                    <a:p>
                      <a:r>
                        <a:rPr lang="en-GB" sz="1200" dirty="0">
                          <a:latin typeface="Maiandra GD" panose="020E0502030308020204" pitchFamily="34" charset="0"/>
                        </a:rPr>
                        <a:t>Literacy</a:t>
                      </a:r>
                    </a:p>
                  </a:txBody>
                  <a:tcPr/>
                </a:tc>
                <a:extLst>
                  <a:ext uri="{0D108BD9-81ED-4DB2-BD59-A6C34878D82A}">
                    <a16:rowId xmlns:a16="http://schemas.microsoft.com/office/drawing/2014/main" val="2580129712"/>
                  </a:ext>
                </a:extLst>
              </a:tr>
              <a:tr h="5010467">
                <a:tc>
                  <a:txBody>
                    <a:bodyPr/>
                    <a:lstStyle/>
                    <a:p>
                      <a:r>
                        <a:rPr lang="en-US" sz="900" b="1" kern="1200" dirty="0">
                          <a:solidFill>
                            <a:schemeClr val="dk1"/>
                          </a:solidFill>
                          <a:effectLst/>
                          <a:latin typeface="Maiandra GD" panose="020E0502030308020204" pitchFamily="34" charset="0"/>
                          <a:ea typeface="+mn-ea"/>
                          <a:cs typeface="+mn-cs"/>
                        </a:rPr>
                        <a:t>The Best of British</a:t>
                      </a:r>
                    </a:p>
                    <a:p>
                      <a:r>
                        <a:rPr lang="en-US" sz="900" kern="1200" dirty="0">
                          <a:solidFill>
                            <a:schemeClr val="dk1"/>
                          </a:solidFill>
                          <a:effectLst/>
                          <a:latin typeface="Maiandra GD" panose="020E0502030308020204" pitchFamily="34" charset="0"/>
                          <a:ea typeface="+mn-ea"/>
                          <a:cs typeface="+mn-cs"/>
                        </a:rPr>
                        <a:t>Explore the lives of a number of British people who have made significant contributions to our lives </a:t>
                      </a:r>
                      <a:r>
                        <a:rPr lang="en-US" sz="900" kern="1200" dirty="0" err="1">
                          <a:solidFill>
                            <a:schemeClr val="dk1"/>
                          </a:solidFill>
                          <a:effectLst/>
                          <a:latin typeface="Maiandra GD" panose="020E0502030308020204" pitchFamily="34" charset="0"/>
                          <a:ea typeface="+mn-ea"/>
                          <a:cs typeface="+mn-cs"/>
                        </a:rPr>
                        <a:t>eg</a:t>
                      </a:r>
                      <a:r>
                        <a:rPr lang="en-US" sz="900" kern="1200" dirty="0">
                          <a:solidFill>
                            <a:schemeClr val="dk1"/>
                          </a:solidFill>
                          <a:effectLst/>
                          <a:latin typeface="Maiandra GD" panose="020E0502030308020204" pitchFamily="34" charset="0"/>
                          <a:ea typeface="+mn-ea"/>
                          <a:cs typeface="+mn-cs"/>
                        </a:rPr>
                        <a:t> Boudicca, David Attenborough, The Beatles, Noor Inayat Khan, Malala Yousafzai, Alan Turing, Charles Darwin, LS Lowry </a:t>
                      </a:r>
                      <a:r>
                        <a:rPr lang="en-GB" sz="900" kern="1200" dirty="0" err="1">
                          <a:solidFill>
                            <a:schemeClr val="dk1"/>
                          </a:solidFill>
                          <a:effectLst/>
                          <a:latin typeface="Maiandra GD" panose="020E0502030308020204" pitchFamily="34" charset="0"/>
                          <a:ea typeface="+mn-ea"/>
                          <a:cs typeface="+mn-cs"/>
                        </a:rPr>
                        <a:t>Jadé</a:t>
                      </a:r>
                      <a:r>
                        <a:rPr lang="en-GB" sz="900" kern="1200" dirty="0">
                          <a:solidFill>
                            <a:schemeClr val="dk1"/>
                          </a:solidFill>
                          <a:effectLst/>
                          <a:latin typeface="Maiandra GD" panose="020E0502030308020204" pitchFamily="34" charset="0"/>
                          <a:ea typeface="+mn-ea"/>
                          <a:cs typeface="+mn-cs"/>
                        </a:rPr>
                        <a:t> </a:t>
                      </a:r>
                      <a:r>
                        <a:rPr lang="en-GB" sz="900" kern="1200" dirty="0" err="1">
                          <a:solidFill>
                            <a:schemeClr val="dk1"/>
                          </a:solidFill>
                          <a:effectLst/>
                          <a:latin typeface="Maiandra GD" panose="020E0502030308020204" pitchFamily="34" charset="0"/>
                          <a:ea typeface="+mn-ea"/>
                          <a:cs typeface="+mn-cs"/>
                        </a:rPr>
                        <a:t>Fadojutimi</a:t>
                      </a:r>
                      <a:r>
                        <a:rPr lang="en-GB" sz="900" kern="1200" dirty="0">
                          <a:solidFill>
                            <a:schemeClr val="dk1"/>
                          </a:solidFill>
                          <a:effectLst/>
                          <a:latin typeface="Maiandra GD" panose="020E0502030308020204" pitchFamily="34" charset="0"/>
                          <a:ea typeface="+mn-ea"/>
                          <a:cs typeface="+mn-cs"/>
                        </a:rPr>
                        <a:t> and Frank Bowling</a:t>
                      </a:r>
                      <a:r>
                        <a:rPr lang="en-US" sz="900" kern="1200" dirty="0">
                          <a:solidFill>
                            <a:schemeClr val="dk1"/>
                          </a:solidFill>
                          <a:effectLst/>
                          <a:latin typeface="Maiandra GD" panose="020E0502030308020204" pitchFamily="34" charset="0"/>
                          <a:ea typeface="+mn-ea"/>
                          <a:cs typeface="+mn-cs"/>
                        </a:rPr>
                        <a:t>.  </a:t>
                      </a:r>
                      <a:endParaRPr lang="en-GB" sz="900" kern="1200" dirty="0">
                        <a:solidFill>
                          <a:schemeClr val="dk1"/>
                        </a:solidFill>
                        <a:effectLst/>
                        <a:latin typeface="Maiandra GD" panose="020E0502030308020204" pitchFamily="34" charset="0"/>
                        <a:ea typeface="+mn-ea"/>
                        <a:cs typeface="+mn-cs"/>
                      </a:endParaRPr>
                    </a:p>
                    <a:p>
                      <a:r>
                        <a:rPr lang="en-US" sz="900" kern="1200" dirty="0">
                          <a:solidFill>
                            <a:schemeClr val="dk1"/>
                          </a:solidFill>
                          <a:effectLst/>
                          <a:latin typeface="Maiandra GD" panose="020E0502030308020204" pitchFamily="34" charset="0"/>
                          <a:ea typeface="+mn-ea"/>
                          <a:cs typeface="+mn-cs"/>
                        </a:rPr>
                        <a:t> </a:t>
                      </a:r>
                      <a:endParaRPr lang="en-GB" sz="900" kern="1200" dirty="0">
                        <a:solidFill>
                          <a:schemeClr val="dk1"/>
                        </a:solidFill>
                        <a:effectLst/>
                        <a:latin typeface="Maiandra GD" panose="020E0502030308020204" pitchFamily="34" charset="0"/>
                        <a:ea typeface="+mn-ea"/>
                        <a:cs typeface="+mn-cs"/>
                      </a:endParaRPr>
                    </a:p>
                    <a:p>
                      <a:r>
                        <a:rPr lang="en-US" sz="900" kern="1200" dirty="0">
                          <a:solidFill>
                            <a:schemeClr val="dk1"/>
                          </a:solidFill>
                          <a:effectLst/>
                          <a:latin typeface="Maiandra GD" panose="020E0502030308020204" pitchFamily="34" charset="0"/>
                          <a:ea typeface="+mn-ea"/>
                          <a:cs typeface="+mn-cs"/>
                        </a:rPr>
                        <a:t>Place them on a timeline and discuss the nature and implications of their contributions to our understanding and enjoyment of the world.  </a:t>
                      </a:r>
                    </a:p>
                    <a:p>
                      <a:endParaRPr lang="en-US" sz="900" kern="1200" dirty="0">
                        <a:solidFill>
                          <a:schemeClr val="dk1"/>
                        </a:solidFill>
                        <a:effectLst/>
                        <a:latin typeface="Maiandra GD" panose="020E0502030308020204" pitchFamily="34" charset="0"/>
                        <a:ea typeface="+mn-ea"/>
                        <a:cs typeface="+mn-cs"/>
                      </a:endParaRPr>
                    </a:p>
                    <a:p>
                      <a:r>
                        <a:rPr lang="en-US" sz="900" b="1" kern="1200" dirty="0">
                          <a:solidFill>
                            <a:schemeClr val="dk1"/>
                          </a:solidFill>
                          <a:effectLst/>
                          <a:latin typeface="Maiandra GD" panose="020E0502030308020204" pitchFamily="34" charset="0"/>
                          <a:ea typeface="+mn-ea"/>
                          <a:cs typeface="+mn-cs"/>
                        </a:rPr>
                        <a:t>The Gunpowder Plot</a:t>
                      </a:r>
                      <a:endParaRPr lang="en-US" sz="900" kern="1200" dirty="0">
                        <a:solidFill>
                          <a:schemeClr val="dk1"/>
                        </a:solidFill>
                        <a:effectLst/>
                        <a:latin typeface="Maiandra GD" panose="020E0502030308020204" pitchFamily="34" charset="0"/>
                        <a:ea typeface="+mn-ea"/>
                        <a:cs typeface="+mn-cs"/>
                      </a:endParaRPr>
                    </a:p>
                    <a:p>
                      <a:r>
                        <a:rPr lang="en-US" sz="900" kern="1200" dirty="0">
                          <a:solidFill>
                            <a:schemeClr val="dk1"/>
                          </a:solidFill>
                          <a:effectLst/>
                          <a:latin typeface="Maiandra GD" panose="020E0502030308020204" pitchFamily="34" charset="0"/>
                          <a:ea typeface="+mn-ea"/>
                          <a:cs typeface="+mn-cs"/>
                        </a:rPr>
                        <a:t>Talk about children’s experiences of Bonfire Night and their understanding of its origins and the ‘Remember, remember’ poem.  </a:t>
                      </a:r>
                    </a:p>
                    <a:p>
                      <a:endParaRPr lang="en-US" sz="900" kern="1200" dirty="0">
                        <a:solidFill>
                          <a:schemeClr val="dk1"/>
                        </a:solidFill>
                        <a:effectLst/>
                        <a:latin typeface="Maiandra GD" panose="020E0502030308020204" pitchFamily="34" charset="0"/>
                        <a:ea typeface="+mn-ea"/>
                        <a:cs typeface="+mn-cs"/>
                      </a:endParaRPr>
                    </a:p>
                    <a:p>
                      <a:r>
                        <a:rPr lang="en-US" sz="900" kern="1200" dirty="0">
                          <a:solidFill>
                            <a:schemeClr val="dk1"/>
                          </a:solidFill>
                          <a:effectLst/>
                          <a:latin typeface="Maiandra GD" panose="020E0502030308020204" pitchFamily="34" charset="0"/>
                          <a:ea typeface="+mn-ea"/>
                          <a:cs typeface="+mn-cs"/>
                        </a:rPr>
                        <a:t>Retell the story of the Gunpowder Plot, including the reasons that Guy Fawkes and friends wanted to blow up the Houses of Parliament and why it had become dangerous to be a Catholic in this country.  Look at local buildings where there are priest holes secreted. </a:t>
                      </a:r>
                      <a:endParaRPr lang="en-GB" sz="900" kern="1200" dirty="0">
                        <a:solidFill>
                          <a:schemeClr val="dk1"/>
                        </a:solidFill>
                        <a:effectLst/>
                        <a:latin typeface="Maiandra GD" panose="020E0502030308020204" pitchFamily="34" charset="0"/>
                        <a:ea typeface="+mn-ea"/>
                        <a:cs typeface="+mn-cs"/>
                      </a:endParaRPr>
                    </a:p>
                    <a:p>
                      <a:r>
                        <a:rPr lang="en-US" sz="900" kern="1200" dirty="0">
                          <a:solidFill>
                            <a:schemeClr val="dk1"/>
                          </a:solidFill>
                          <a:effectLst/>
                          <a:latin typeface="Maiandra GD" panose="020E0502030308020204" pitchFamily="34" charset="0"/>
                          <a:ea typeface="+mn-ea"/>
                          <a:cs typeface="+mn-cs"/>
                        </a:rPr>
                        <a:t> </a:t>
                      </a:r>
                      <a:endParaRPr lang="en-GB" sz="900" kern="1200" dirty="0">
                        <a:solidFill>
                          <a:schemeClr val="dk1"/>
                        </a:solidFill>
                        <a:effectLst/>
                        <a:latin typeface="Maiandra GD" panose="020E0502030308020204" pitchFamily="34" charset="0"/>
                        <a:ea typeface="+mn-ea"/>
                        <a:cs typeface="+mn-cs"/>
                      </a:endParaRPr>
                    </a:p>
                    <a:p>
                      <a:r>
                        <a:rPr lang="en-US" sz="900" kern="1200" dirty="0">
                          <a:solidFill>
                            <a:schemeClr val="dk1"/>
                          </a:solidFill>
                          <a:effectLst/>
                          <a:latin typeface="Maiandra GD" panose="020E0502030308020204" pitchFamily="34" charset="0"/>
                          <a:ea typeface="+mn-ea"/>
                          <a:cs typeface="+mn-cs"/>
                        </a:rPr>
                        <a:t>How are religion and politics still entwined or not and how to we protect people’s right to religious beliefs?  </a:t>
                      </a:r>
                      <a:endParaRPr lang="en-GB" sz="900" kern="1200" dirty="0">
                        <a:solidFill>
                          <a:schemeClr val="dk1"/>
                        </a:solidFill>
                        <a:effectLst/>
                        <a:latin typeface="Maiandra GD" panose="020E0502030308020204" pitchFamily="34" charset="0"/>
                        <a:ea typeface="+mn-ea"/>
                        <a:cs typeface="+mn-cs"/>
                      </a:endParaRPr>
                    </a:p>
                    <a:p>
                      <a:r>
                        <a:rPr lang="en-US" sz="900" kern="1200" dirty="0">
                          <a:solidFill>
                            <a:schemeClr val="dk1"/>
                          </a:solidFill>
                          <a:effectLst/>
                          <a:latin typeface="Maiandra GD" panose="020E0502030308020204" pitchFamily="34" charset="0"/>
                          <a:ea typeface="+mn-ea"/>
                          <a:cs typeface="+mn-cs"/>
                        </a:rPr>
                        <a:t>What do children think of the way that we celebrate Bonfire Night now that they know the story?  Are there any changes they would make?  Invite older members of the community to tell us how the events have changed in their lifetimes (making a Guy and taking him around the streets etc.) </a:t>
                      </a:r>
                      <a:endParaRPr lang="en-GB" sz="900" dirty="0">
                        <a:latin typeface="Maiandra GD" panose="020E0502030308020204" pitchFamily="34" charset="0"/>
                      </a:endParaRPr>
                    </a:p>
                  </a:txBody>
                  <a:tcPr marL="68580" marR="68580" marT="0" marB="0"/>
                </a:tc>
                <a:tc>
                  <a:txBody>
                    <a:bodyPr/>
                    <a:lstStyle/>
                    <a:p>
                      <a:pPr marL="0" marR="0" lvl="0" indent="0" algn="l" defTabSz="1426007"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black"/>
                          </a:solidFill>
                          <a:effectLst/>
                          <a:uLnTx/>
                          <a:uFillTx/>
                          <a:latin typeface="Maiandra GD" panose="020E0502030308020204" pitchFamily="34" charset="0"/>
                          <a:ea typeface="+mn-ea"/>
                          <a:cs typeface="+mn-cs"/>
                        </a:rPr>
                        <a:t>On a UK map mark the different countries, capitals and surrounding seas.  Put ourselves on the map and work outwards in order to write the school address and understand what each line signifies.  Match each nation to the correct flag.  Look at where the UK fits onto a world map and introduce compass points.  </a:t>
                      </a:r>
                      <a:endParaRPr kumimoji="0" lang="en-GB" sz="900" b="0" i="0" u="none" strike="noStrike" kern="1200" cap="none" spc="0" normalizeH="0" baseline="0" noProof="0" dirty="0">
                        <a:ln>
                          <a:noFill/>
                        </a:ln>
                        <a:solidFill>
                          <a:prstClr val="black"/>
                        </a:solidFill>
                        <a:effectLst/>
                        <a:uLnTx/>
                        <a:uFillTx/>
                        <a:latin typeface="Maiandra GD" panose="020E0502030308020204" pitchFamily="34" charset="0"/>
                        <a:ea typeface="+mn-ea"/>
                        <a:cs typeface="+mn-cs"/>
                      </a:endParaRPr>
                    </a:p>
                    <a:p>
                      <a:pPr marL="0" marR="0" lvl="0" indent="0" algn="l" defTabSz="1426007"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black"/>
                          </a:solidFill>
                          <a:effectLst/>
                          <a:uLnTx/>
                          <a:uFillTx/>
                          <a:latin typeface="Maiandra GD" panose="020E0502030308020204" pitchFamily="34" charset="0"/>
                          <a:ea typeface="+mn-ea"/>
                          <a:cs typeface="+mn-cs"/>
                        </a:rPr>
                        <a:t> </a:t>
                      </a:r>
                      <a:endParaRPr kumimoji="0" lang="en-GB" sz="900" b="0" i="0" u="none" strike="noStrike" kern="1200" cap="none" spc="0" normalizeH="0" baseline="0" noProof="0" dirty="0">
                        <a:ln>
                          <a:noFill/>
                        </a:ln>
                        <a:solidFill>
                          <a:prstClr val="black"/>
                        </a:solidFill>
                        <a:effectLst/>
                        <a:uLnTx/>
                        <a:uFillTx/>
                        <a:latin typeface="Maiandra GD" panose="020E0502030308020204" pitchFamily="34" charset="0"/>
                        <a:ea typeface="+mn-ea"/>
                        <a:cs typeface="+mn-cs"/>
                      </a:endParaRPr>
                    </a:p>
                    <a:p>
                      <a:pPr marL="0" marR="0" lvl="0" indent="0" algn="l" defTabSz="1426007"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black"/>
                          </a:solidFill>
                          <a:effectLst/>
                          <a:uLnTx/>
                          <a:uFillTx/>
                          <a:latin typeface="Maiandra GD" panose="020E0502030308020204" pitchFamily="34" charset="0"/>
                          <a:ea typeface="+mn-ea"/>
                          <a:cs typeface="+mn-cs"/>
                        </a:rPr>
                        <a:t>Learn about the key landmarks of London and the political and national events that happen there.</a:t>
                      </a:r>
                      <a:endParaRPr kumimoji="0" lang="en-GB" sz="900" b="0" i="0" u="none" strike="noStrike" kern="1200" cap="none" spc="0" normalizeH="0" baseline="0" noProof="0" dirty="0">
                        <a:ln>
                          <a:noFill/>
                        </a:ln>
                        <a:solidFill>
                          <a:prstClr val="black"/>
                        </a:solidFill>
                        <a:effectLst/>
                        <a:uLnTx/>
                        <a:uFillTx/>
                        <a:latin typeface="Maiandra GD" panose="020E0502030308020204" pitchFamily="34" charset="0"/>
                        <a:ea typeface="+mn-ea"/>
                        <a:cs typeface="+mn-cs"/>
                      </a:endParaRPr>
                    </a:p>
                    <a:p>
                      <a:pPr marL="0" marR="0" lvl="0" indent="0" algn="l" defTabSz="1426007"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black"/>
                          </a:solidFill>
                          <a:effectLst/>
                          <a:uLnTx/>
                          <a:uFillTx/>
                          <a:latin typeface="Maiandra GD" panose="020E0502030308020204" pitchFamily="34" charset="0"/>
                          <a:ea typeface="+mn-ea"/>
                          <a:cs typeface="+mn-cs"/>
                        </a:rPr>
                        <a:t> </a:t>
                      </a:r>
                      <a:endParaRPr kumimoji="0" lang="en-GB" sz="900" b="0" i="0" u="none" strike="noStrike" kern="1200" cap="none" spc="0" normalizeH="0" baseline="0" noProof="0" dirty="0">
                        <a:ln>
                          <a:noFill/>
                        </a:ln>
                        <a:solidFill>
                          <a:prstClr val="black"/>
                        </a:solidFill>
                        <a:effectLst/>
                        <a:uLnTx/>
                        <a:uFillTx/>
                        <a:latin typeface="Maiandra GD" panose="020E0502030308020204" pitchFamily="34" charset="0"/>
                        <a:ea typeface="+mn-ea"/>
                        <a:cs typeface="+mn-cs"/>
                      </a:endParaRPr>
                    </a:p>
                    <a:p>
                      <a:pPr marL="0" marR="0" lvl="0" indent="0" algn="l" defTabSz="1426007"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black"/>
                          </a:solidFill>
                          <a:effectLst/>
                          <a:uLnTx/>
                          <a:uFillTx/>
                          <a:latin typeface="Maiandra GD" panose="020E0502030308020204" pitchFamily="34" charset="0"/>
                          <a:ea typeface="+mn-ea"/>
                          <a:cs typeface="+mn-cs"/>
                        </a:rPr>
                        <a:t>Compare our location with the fictional Isle of </a:t>
                      </a:r>
                      <a:r>
                        <a:rPr kumimoji="0" lang="en-US" sz="900" b="0" i="0" u="none" strike="noStrike" kern="1200" cap="none" spc="0" normalizeH="0" baseline="0" noProof="0" dirty="0" err="1">
                          <a:ln>
                            <a:noFill/>
                          </a:ln>
                          <a:solidFill>
                            <a:prstClr val="black"/>
                          </a:solidFill>
                          <a:effectLst/>
                          <a:uLnTx/>
                          <a:uFillTx/>
                          <a:latin typeface="Maiandra GD" panose="020E0502030308020204" pitchFamily="34" charset="0"/>
                          <a:ea typeface="+mn-ea"/>
                          <a:cs typeface="+mn-cs"/>
                        </a:rPr>
                        <a:t>Struay</a:t>
                      </a:r>
                      <a:r>
                        <a:rPr kumimoji="0" lang="en-US" sz="900" b="0" i="0" u="none" strike="noStrike" kern="1200" cap="none" spc="0" normalizeH="0" baseline="0" noProof="0" dirty="0">
                          <a:ln>
                            <a:noFill/>
                          </a:ln>
                          <a:solidFill>
                            <a:prstClr val="black"/>
                          </a:solidFill>
                          <a:effectLst/>
                          <a:uLnTx/>
                          <a:uFillTx/>
                          <a:latin typeface="Maiandra GD" panose="020E0502030308020204" pitchFamily="34" charset="0"/>
                          <a:ea typeface="+mn-ea"/>
                          <a:cs typeface="+mn-cs"/>
                        </a:rPr>
                        <a:t> (and the real Isle of Coll) in the Katie Morag stories.  What is it like to live here?  What are the human and physical feature of this place and how and why does that change during the building of the new pier?</a:t>
                      </a:r>
                      <a:endParaRPr kumimoji="0" lang="en-GB" sz="900" b="0" i="0" u="none" strike="noStrike" kern="1200" cap="none" spc="0" normalizeH="0" baseline="0" noProof="0" dirty="0">
                        <a:ln>
                          <a:noFill/>
                        </a:ln>
                        <a:solidFill>
                          <a:prstClr val="black"/>
                        </a:solidFill>
                        <a:effectLst/>
                        <a:uLnTx/>
                        <a:uFillTx/>
                        <a:latin typeface="Maiandra GD" panose="020E0502030308020204" pitchFamily="34" charset="0"/>
                        <a:ea typeface="+mn-ea"/>
                        <a:cs typeface="+mn-cs"/>
                      </a:endParaRPr>
                    </a:p>
                    <a:p>
                      <a:pPr marL="0" marR="0" lvl="0" indent="0" algn="l" defTabSz="1426007"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black"/>
                          </a:solidFill>
                          <a:effectLst/>
                          <a:uLnTx/>
                          <a:uFillTx/>
                          <a:latin typeface="Maiandra GD" panose="020E0502030308020204" pitchFamily="34" charset="0"/>
                          <a:ea typeface="+mn-ea"/>
                          <a:cs typeface="+mn-cs"/>
                        </a:rPr>
                        <a:t> </a:t>
                      </a:r>
                      <a:endParaRPr kumimoji="0" lang="en-GB" sz="900" b="0" i="0" u="none" strike="noStrike" kern="1200" cap="none" spc="0" normalizeH="0" baseline="0" noProof="0" dirty="0">
                        <a:ln>
                          <a:noFill/>
                        </a:ln>
                        <a:solidFill>
                          <a:prstClr val="black"/>
                        </a:solidFill>
                        <a:effectLst/>
                        <a:uLnTx/>
                        <a:uFillTx/>
                        <a:latin typeface="Maiandra GD" panose="020E0502030308020204" pitchFamily="34" charset="0"/>
                        <a:ea typeface="+mn-ea"/>
                        <a:cs typeface="+mn-cs"/>
                      </a:endParaRPr>
                    </a:p>
                    <a:p>
                      <a:pPr marL="0" marR="0" lvl="0" indent="0" algn="l" defTabSz="1426007"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black"/>
                          </a:solidFill>
                          <a:effectLst/>
                          <a:uLnTx/>
                          <a:uFillTx/>
                          <a:latin typeface="Maiandra GD" panose="020E0502030308020204" pitchFamily="34" charset="0"/>
                          <a:ea typeface="+mn-ea"/>
                          <a:cs typeface="+mn-cs"/>
                        </a:rPr>
                        <a:t>Celebrate different traditional UK cultures, dress, foods </a:t>
                      </a:r>
                      <a:r>
                        <a:rPr kumimoji="0" lang="en-US" sz="900" b="0" i="0" u="none" strike="noStrike" kern="1200" cap="none" spc="0" normalizeH="0" baseline="0" noProof="0" dirty="0" err="1">
                          <a:ln>
                            <a:noFill/>
                          </a:ln>
                          <a:solidFill>
                            <a:prstClr val="black"/>
                          </a:solidFill>
                          <a:effectLst/>
                          <a:uLnTx/>
                          <a:uFillTx/>
                          <a:latin typeface="Maiandra GD" panose="020E0502030308020204" pitchFamily="34" charset="0"/>
                          <a:ea typeface="+mn-ea"/>
                          <a:cs typeface="+mn-cs"/>
                        </a:rPr>
                        <a:t>etc</a:t>
                      </a:r>
                      <a:r>
                        <a:rPr kumimoji="0" lang="en-US" sz="900" b="0" i="0" u="none" strike="noStrike" kern="1200" cap="none" spc="0" normalizeH="0" baseline="0" noProof="0" dirty="0">
                          <a:ln>
                            <a:noFill/>
                          </a:ln>
                          <a:solidFill>
                            <a:prstClr val="black"/>
                          </a:solidFill>
                          <a:effectLst/>
                          <a:uLnTx/>
                          <a:uFillTx/>
                          <a:latin typeface="Maiandra GD" panose="020E0502030308020204" pitchFamily="34" charset="0"/>
                          <a:ea typeface="+mn-ea"/>
                          <a:cs typeface="+mn-cs"/>
                        </a:rPr>
                        <a:t> and invite children to talk about either their own families and cultures or other ways that we see other cultural influences within the UK.  Emphasize how this diversity enriches and adds to our collective identity as British and celebrate that by sharing our </a:t>
                      </a:r>
                      <a:r>
                        <a:rPr kumimoji="0" lang="en-US" sz="900" b="0" i="0" u="none" strike="noStrike" kern="1200" cap="none" spc="0" normalizeH="0" baseline="0" noProof="0" dirty="0" err="1">
                          <a:ln>
                            <a:noFill/>
                          </a:ln>
                          <a:solidFill>
                            <a:prstClr val="black"/>
                          </a:solidFill>
                          <a:effectLst/>
                          <a:uLnTx/>
                          <a:uFillTx/>
                          <a:latin typeface="Maiandra GD" panose="020E0502030308020204" pitchFamily="34" charset="0"/>
                          <a:ea typeface="+mn-ea"/>
                          <a:cs typeface="+mn-cs"/>
                        </a:rPr>
                        <a:t>favourite</a:t>
                      </a:r>
                      <a:r>
                        <a:rPr kumimoji="0" lang="en-US" sz="900" b="0" i="0" u="none" strike="noStrike" kern="1200" cap="none" spc="0" normalizeH="0" baseline="0" noProof="0" dirty="0">
                          <a:ln>
                            <a:noFill/>
                          </a:ln>
                          <a:solidFill>
                            <a:prstClr val="black"/>
                          </a:solidFill>
                          <a:effectLst/>
                          <a:uLnTx/>
                          <a:uFillTx/>
                          <a:latin typeface="Maiandra GD" panose="020E0502030308020204" pitchFamily="34" charset="0"/>
                          <a:ea typeface="+mn-ea"/>
                          <a:cs typeface="+mn-cs"/>
                        </a:rPr>
                        <a:t> foods together. </a:t>
                      </a:r>
                      <a:endParaRPr kumimoji="0" lang="en-GB" sz="900" b="0" i="0" u="none" strike="noStrike" kern="1200" cap="none" spc="0" normalizeH="0" baseline="0" noProof="0" dirty="0">
                        <a:ln>
                          <a:noFill/>
                        </a:ln>
                        <a:solidFill>
                          <a:prstClr val="black"/>
                        </a:solidFill>
                        <a:effectLst/>
                        <a:uLnTx/>
                        <a:uFillTx/>
                        <a:latin typeface="Maiandra GD" panose="020E0502030308020204" pitchFamily="34" charset="0"/>
                        <a:ea typeface="+mn-ea"/>
                        <a:cs typeface="+mn-cs"/>
                      </a:endParaRPr>
                    </a:p>
                    <a:p>
                      <a:pPr>
                        <a:lnSpc>
                          <a:spcPct val="107000"/>
                        </a:lnSpc>
                        <a:spcAft>
                          <a:spcPts val="800"/>
                        </a:spcAft>
                      </a:pPr>
                      <a:endParaRPr lang="en-GB" sz="1000" dirty="0">
                        <a:effectLst/>
                        <a:latin typeface="Maiandra GD" panose="020E0502030308020204" pitchFamily="34" charset="0"/>
                        <a:ea typeface="Calibri" panose="020F0502020204030204" pitchFamily="34" charset="0"/>
                        <a:cs typeface="Times New Roman" panose="02020603050405020304" pitchFamily="18" charset="0"/>
                      </a:endParaRPr>
                    </a:p>
                  </a:txBody>
                  <a:tcPr/>
                </a:tc>
                <a:tc>
                  <a:txBody>
                    <a:bodyPr/>
                    <a:lstStyle/>
                    <a:p>
                      <a:pPr marL="0" marR="0" lvl="0" indent="0" algn="l" defTabSz="1426007"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black"/>
                          </a:solidFill>
                          <a:effectLst/>
                          <a:uLnTx/>
                          <a:uFillTx/>
                          <a:latin typeface="Maiandra GD" panose="020E0502030308020204" pitchFamily="34" charset="0"/>
                          <a:ea typeface="+mn-ea"/>
                          <a:cs typeface="+mn-cs"/>
                        </a:rPr>
                        <a:t>The Best of British</a:t>
                      </a:r>
                      <a:endParaRPr kumimoji="0" lang="en-GB" sz="900" b="0" i="0" u="none" strike="noStrike" kern="1200" cap="none" spc="0" normalizeH="0" baseline="0" noProof="0" dirty="0">
                        <a:ln>
                          <a:noFill/>
                        </a:ln>
                        <a:solidFill>
                          <a:prstClr val="black"/>
                        </a:solidFill>
                        <a:effectLst/>
                        <a:uLnTx/>
                        <a:uFillTx/>
                        <a:latin typeface="Maiandra GD" panose="020E0502030308020204" pitchFamily="34" charset="0"/>
                        <a:ea typeface="+mn-ea"/>
                        <a:cs typeface="+mn-cs"/>
                      </a:endParaRPr>
                    </a:p>
                    <a:p>
                      <a:pPr marL="0" marR="0" lvl="0" indent="0" algn="l" defTabSz="1426007"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black"/>
                          </a:solidFill>
                          <a:effectLst/>
                          <a:uLnTx/>
                          <a:uFillTx/>
                          <a:latin typeface="Maiandra GD" panose="020E0502030308020204" pitchFamily="34" charset="0"/>
                          <a:ea typeface="+mn-ea"/>
                          <a:cs typeface="+mn-cs"/>
                        </a:rPr>
                        <a:t>Explore adding black/ white to a colour to create different shades and make our own shade chart in a chosen colour.  Cut and slide them to create a background for a cityscape picture and add a silhouette of a chosen city in front.</a:t>
                      </a:r>
                    </a:p>
                    <a:p>
                      <a:pPr marL="0" marR="0" lvl="0" indent="0" algn="l" defTabSz="1426007"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a:ln>
                          <a:noFill/>
                        </a:ln>
                        <a:solidFill>
                          <a:prstClr val="black"/>
                        </a:solidFill>
                        <a:effectLst/>
                        <a:uLnTx/>
                        <a:uFillTx/>
                        <a:latin typeface="Maiandra GD" panose="020E0502030308020204" pitchFamily="34" charset="0"/>
                        <a:ea typeface="+mn-ea"/>
                        <a:cs typeface="+mn-cs"/>
                      </a:endParaRPr>
                    </a:p>
                    <a:p>
                      <a:pPr marL="0" marR="0" lvl="0" indent="0" algn="l" defTabSz="1426007"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black"/>
                          </a:solidFill>
                          <a:effectLst/>
                          <a:uLnTx/>
                          <a:uFillTx/>
                          <a:latin typeface="Maiandra GD" panose="020E0502030308020204" pitchFamily="34" charset="0"/>
                          <a:ea typeface="+mn-ea"/>
                          <a:cs typeface="+mn-cs"/>
                        </a:rPr>
                        <a:t>Learn about the significance of family tartan patterns in Scotland and how they are created.  Use different colours of paper to weave our own tartan design, including varying the width in weft and weave.</a:t>
                      </a:r>
                    </a:p>
                    <a:p>
                      <a:pPr marL="0" marR="0" lvl="0" indent="0" algn="l" defTabSz="1426007"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a:ln>
                          <a:noFill/>
                        </a:ln>
                        <a:solidFill>
                          <a:prstClr val="black"/>
                        </a:solidFill>
                        <a:effectLst/>
                        <a:uLnTx/>
                        <a:uFillTx/>
                        <a:latin typeface="Maiandra GD" panose="020E0502030308020204" pitchFamily="34" charset="0"/>
                        <a:ea typeface="+mn-ea"/>
                        <a:cs typeface="+mn-cs"/>
                      </a:endParaRPr>
                    </a:p>
                    <a:p>
                      <a:pPr marL="0" marR="0" lvl="0" indent="0" algn="l" defTabSz="1426007"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black"/>
                          </a:solidFill>
                          <a:effectLst/>
                          <a:uLnTx/>
                          <a:uFillTx/>
                          <a:latin typeface="Maiandra GD" panose="020E0502030308020204" pitchFamily="34" charset="0"/>
                          <a:ea typeface="+mn-ea"/>
                          <a:cs typeface="+mn-cs"/>
                        </a:rPr>
                        <a:t>Study the work of LS Lowry.  Use colour mixing to create the correct palette and paint our own pictures in a similar style.</a:t>
                      </a:r>
                    </a:p>
                    <a:p>
                      <a:pPr marL="0" marR="0" lvl="0" indent="0" algn="l" defTabSz="1426007" rtl="0" eaLnBrk="1" fontAlgn="auto" latinLnBrk="0" hangingPunct="1">
                        <a:lnSpc>
                          <a:spcPct val="100000"/>
                        </a:lnSpc>
                        <a:spcBef>
                          <a:spcPts val="0"/>
                        </a:spcBef>
                        <a:spcAft>
                          <a:spcPts val="0"/>
                        </a:spcAft>
                        <a:buClrTx/>
                        <a:buSzTx/>
                        <a:buFontTx/>
                        <a:buNone/>
                        <a:tabLst/>
                        <a:defRPr/>
                      </a:pPr>
                      <a:endParaRPr kumimoji="0" lang="en-GB" sz="900" b="1" i="0" u="none" strike="noStrike" kern="1200" cap="none" spc="0" normalizeH="0" baseline="0" noProof="0" dirty="0">
                        <a:ln>
                          <a:noFill/>
                        </a:ln>
                        <a:solidFill>
                          <a:prstClr val="black"/>
                        </a:solidFill>
                        <a:effectLst/>
                        <a:uLnTx/>
                        <a:uFillTx/>
                        <a:latin typeface="Maiandra GD" panose="020E0502030308020204" pitchFamily="34" charset="0"/>
                        <a:ea typeface="+mn-ea"/>
                        <a:cs typeface="+mn-cs"/>
                      </a:endParaRPr>
                    </a:p>
                    <a:p>
                      <a:pPr marL="0" marR="0" lvl="0" indent="0" algn="l" defTabSz="1426007" rtl="0" eaLnBrk="1" fontAlgn="auto" latinLnBrk="0" hangingPunct="1">
                        <a:lnSpc>
                          <a:spcPct val="100000"/>
                        </a:lnSpc>
                        <a:spcBef>
                          <a:spcPts val="0"/>
                        </a:spcBef>
                        <a:spcAft>
                          <a:spcPts val="0"/>
                        </a:spcAft>
                        <a:buClrTx/>
                        <a:buSzTx/>
                        <a:buFontTx/>
                        <a:buNone/>
                        <a:tabLst/>
                        <a:defRPr/>
                      </a:pPr>
                      <a:r>
                        <a:rPr kumimoji="0" lang="en-GB" sz="900" b="1" i="0" u="none" strike="noStrike" kern="1200" cap="none" spc="0" normalizeH="0" baseline="0" noProof="0" dirty="0">
                          <a:ln>
                            <a:noFill/>
                          </a:ln>
                          <a:solidFill>
                            <a:prstClr val="black"/>
                          </a:solidFill>
                          <a:effectLst/>
                          <a:uLnTx/>
                          <a:uFillTx/>
                          <a:latin typeface="Maiandra GD" panose="020E0502030308020204" pitchFamily="34" charset="0"/>
                          <a:ea typeface="+mn-ea"/>
                          <a:cs typeface="+mn-cs"/>
                        </a:rPr>
                        <a:t>The Gunpowder Plot</a:t>
                      </a:r>
                    </a:p>
                    <a:p>
                      <a:pPr marL="0" marR="0" lvl="0" indent="0" algn="l" defTabSz="1426007"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black"/>
                          </a:solidFill>
                          <a:effectLst/>
                          <a:uLnTx/>
                          <a:uFillTx/>
                          <a:latin typeface="Maiandra GD" panose="020E0502030308020204" pitchFamily="34" charset="0"/>
                          <a:ea typeface="+mn-ea"/>
                          <a:cs typeface="+mn-cs"/>
                        </a:rPr>
                        <a:t>Use wax crayons and acrylic paint to create firework pictures, scrapping off the paint to reveal colours and adding glitter for effect.</a:t>
                      </a:r>
                    </a:p>
                    <a:p>
                      <a:pPr marL="0" marR="0" lvl="0" indent="0" algn="l" defTabSz="1426007"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a:ln>
                          <a:noFill/>
                        </a:ln>
                        <a:solidFill>
                          <a:prstClr val="black"/>
                        </a:solidFill>
                        <a:effectLst/>
                        <a:uLnTx/>
                        <a:uFillTx/>
                        <a:latin typeface="Maiandra GD" panose="020E0502030308020204" pitchFamily="34" charset="0"/>
                        <a:ea typeface="+mn-ea"/>
                        <a:cs typeface="+mn-cs"/>
                      </a:endParaRPr>
                    </a:p>
                    <a:p>
                      <a:pPr marL="0" marR="0" lvl="0" indent="0" algn="l" defTabSz="1426007"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black"/>
                          </a:solidFill>
                          <a:effectLst/>
                          <a:uLnTx/>
                          <a:uFillTx/>
                          <a:latin typeface="Maiandra GD" panose="020E0502030308020204" pitchFamily="34" charset="0"/>
                          <a:ea typeface="+mn-ea"/>
                          <a:cs typeface="+mn-cs"/>
                        </a:rPr>
                        <a:t>Use candles and water colours to create a wax resist snowflake picture.</a:t>
                      </a:r>
                    </a:p>
                    <a:p>
                      <a:pPr>
                        <a:lnSpc>
                          <a:spcPct val="107000"/>
                        </a:lnSpc>
                        <a:spcAft>
                          <a:spcPts val="800"/>
                        </a:spcAft>
                      </a:pPr>
                      <a:endParaRPr lang="en-GB" sz="1000" kern="1200" dirty="0">
                        <a:solidFill>
                          <a:schemeClr val="dk1"/>
                        </a:solidFill>
                        <a:effectLst/>
                        <a:latin typeface="Maiandra GD" panose="020E0502030308020204" pitchFamily="34" charset="0"/>
                        <a:ea typeface="+mn-ea"/>
                        <a:cs typeface="+mn-cs"/>
                      </a:endParaRPr>
                    </a:p>
                  </a:txBody>
                  <a:tcPr/>
                </a:tc>
                <a:tc>
                  <a:txBody>
                    <a:bodyPr/>
                    <a:lstStyle/>
                    <a:p>
                      <a:pPr>
                        <a:lnSpc>
                          <a:spcPct val="107000"/>
                        </a:lnSpc>
                        <a:spcAft>
                          <a:spcPts val="800"/>
                        </a:spcAft>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900" b="1" dirty="0">
                          <a:effectLst/>
                          <a:latin typeface="Maiandra GD" panose="020E0502030308020204" pitchFamily="34" charset="0"/>
                          <a:ea typeface="Calibri" panose="020F0502020204030204" pitchFamily="34" charset="0"/>
                          <a:cs typeface="Times New Roman" panose="02020603050405020304" pitchFamily="18" charset="0"/>
                        </a:rPr>
                        <a:t>People and Their Pets</a:t>
                      </a:r>
                      <a:r>
                        <a:rPr lang="en-GB" sz="1050" b="1" dirty="0">
                          <a:effectLst/>
                          <a:latin typeface="Maiandra GD" panose="020E0502030308020204" pitchFamily="34" charset="0"/>
                          <a:ea typeface="Calibri" panose="020F0502020204030204" pitchFamily="34" charset="0"/>
                          <a:cs typeface="Times New Roman" panose="02020603050405020304" pitchFamily="18" charset="0"/>
                        </a:rPr>
                        <a:t/>
                      </a:r>
                      <a:br>
                        <a:rPr lang="en-GB" sz="1050" b="1" dirty="0">
                          <a:effectLst/>
                          <a:latin typeface="Maiandra GD" panose="020E0502030308020204" pitchFamily="34" charset="0"/>
                          <a:ea typeface="Calibri" panose="020F0502020204030204" pitchFamily="34" charset="0"/>
                          <a:cs typeface="Times New Roman" panose="02020603050405020304" pitchFamily="18" charset="0"/>
                        </a:rPr>
                      </a:br>
                      <a:r>
                        <a:rPr lang="en-US" sz="900" dirty="0">
                          <a:effectLst/>
                          <a:latin typeface="Maiandra GD" panose="020E0502030308020204" pitchFamily="34" charset="0"/>
                          <a:ea typeface="Roboto" panose="02000000000000000000" pitchFamily="2" charset="0"/>
                          <a:cs typeface="Roboto" panose="02000000000000000000" pitchFamily="2" charset="0"/>
                        </a:rPr>
                        <a:t>Use observation skills to look closely at creatures outside.</a:t>
                      </a:r>
                      <a:r>
                        <a:rPr lang="en-US" sz="1050" dirty="0">
                          <a:effectLst/>
                          <a:latin typeface="Maiandra GD" panose="020E0502030308020204" pitchFamily="34" charset="0"/>
                          <a:ea typeface="Roboto" panose="02000000000000000000" pitchFamily="2" charset="0"/>
                          <a:cs typeface="Roboto" panose="02000000000000000000" pitchFamily="2" charset="0"/>
                        </a:rPr>
                        <a:t> </a:t>
                      </a:r>
                      <a:r>
                        <a:rPr lang="en-US" sz="900" dirty="0">
                          <a:effectLst/>
                          <a:latin typeface="Maiandra GD" panose="020E0502030308020204" pitchFamily="34" charset="0"/>
                          <a:ea typeface="Roboto" panose="02000000000000000000" pitchFamily="2" charset="0"/>
                          <a:cs typeface="Roboto" panose="02000000000000000000" pitchFamily="2" charset="0"/>
                        </a:rPr>
                        <a:t>Understand that there are special places (habitats) where mini-beasts (invertebrates) live. Carefully observe creatures outside, generate questions, notice patterns, make a visual record of their observations, annotate to show understanding Observe and consider what type of condition a woodlouse might prefer. Set up different colonies in the classroom based on what they know about their habitats. </a:t>
                      </a:r>
                      <a:br>
                        <a:rPr lang="en-US" sz="900" dirty="0">
                          <a:effectLst/>
                          <a:latin typeface="Maiandra GD" panose="020E0502030308020204" pitchFamily="34" charset="0"/>
                          <a:ea typeface="Roboto" panose="02000000000000000000" pitchFamily="2" charset="0"/>
                          <a:cs typeface="Roboto" panose="02000000000000000000" pitchFamily="2" charset="0"/>
                        </a:rPr>
                      </a:br>
                      <a:r>
                        <a:rPr lang="en-US" sz="900" dirty="0">
                          <a:effectLst/>
                          <a:latin typeface="Maiandra GD" panose="020E0502030308020204" pitchFamily="34" charset="0"/>
                          <a:ea typeface="Roboto" panose="02000000000000000000" pitchFamily="2" charset="0"/>
                          <a:cs typeface="Roboto" panose="02000000000000000000" pitchFamily="2" charset="0"/>
                        </a:rPr>
                        <a:t>Discuss the problem: which paper will be best for the job of mopping up the puppy accident? Understand that animals' features vary and why some animals make good pets. </a:t>
                      </a:r>
                      <a:r>
                        <a:rPr lang="en-GB" sz="1050" dirty="0">
                          <a:effectLst/>
                          <a:latin typeface="Maiandra GD" panose="020E0502030308020204" pitchFamily="34" charset="0"/>
                          <a:ea typeface="Roboto" panose="02000000000000000000" pitchFamily="2" charset="0"/>
                          <a:cs typeface="Roboto" panose="02000000000000000000" pitchFamily="2" charset="0"/>
                        </a:rPr>
                        <a:t/>
                      </a:r>
                      <a:br>
                        <a:rPr lang="en-GB" sz="1050" dirty="0">
                          <a:effectLst/>
                          <a:latin typeface="Maiandra GD" panose="020E0502030308020204" pitchFamily="34" charset="0"/>
                          <a:ea typeface="Roboto" panose="02000000000000000000" pitchFamily="2" charset="0"/>
                          <a:cs typeface="Roboto" panose="02000000000000000000" pitchFamily="2" charset="0"/>
                        </a:rPr>
                      </a:br>
                      <a:r>
                        <a:rPr lang="en-US" sz="900" dirty="0">
                          <a:effectLst/>
                          <a:latin typeface="Maiandra GD" panose="020E0502030308020204" pitchFamily="34" charset="0"/>
                          <a:ea typeface="Roboto" panose="02000000000000000000" pitchFamily="2" charset="0"/>
                          <a:cs typeface="Roboto" panose="02000000000000000000" pitchFamily="2" charset="0"/>
                        </a:rPr>
                        <a:t>Understand the common features that make good pets. Imagine what sort of care and environment their homemade pet might like the most, by considering its needs and features.</a:t>
                      </a:r>
                      <a:r>
                        <a:rPr lang="en-GB" sz="1050" dirty="0">
                          <a:effectLst/>
                          <a:latin typeface="Maiandra GD" panose="020E0502030308020204" pitchFamily="34" charset="0"/>
                          <a:ea typeface="Roboto" panose="02000000000000000000" pitchFamily="2" charset="0"/>
                          <a:cs typeface="Roboto" panose="02000000000000000000" pitchFamily="2" charset="0"/>
                        </a:rPr>
                        <a:t/>
                      </a:r>
                      <a:br>
                        <a:rPr lang="en-GB" sz="1050" dirty="0">
                          <a:effectLst/>
                          <a:latin typeface="Maiandra GD" panose="020E0502030308020204" pitchFamily="34" charset="0"/>
                          <a:ea typeface="Roboto" panose="02000000000000000000" pitchFamily="2" charset="0"/>
                          <a:cs typeface="Roboto" panose="02000000000000000000" pitchFamily="2" charset="0"/>
                        </a:rPr>
                      </a:br>
                      <a:r>
                        <a:rPr lang="en-GB" sz="900" dirty="0">
                          <a:effectLst/>
                          <a:latin typeface="Maiandra GD" panose="020E0502030308020204" pitchFamily="34" charset="0"/>
                          <a:ea typeface="Calibri" panose="020F0502020204030204" pitchFamily="34" charset="0"/>
                          <a:cs typeface="Times New Roman" panose="02020603050405020304" pitchFamily="18" charset="0"/>
                        </a:rPr>
                        <a:t>Observe different pets in the classroom. Study their similarities, differences and features they have in common that make them good pets.</a:t>
                      </a:r>
                    </a:p>
                    <a:p>
                      <a:pPr>
                        <a:lnSpc>
                          <a:spcPct val="107000"/>
                        </a:lnSpc>
                        <a:spcAft>
                          <a:spcPts val="800"/>
                        </a:spcAft>
                      </a:pPr>
                      <a:r>
                        <a:rPr lang="en-US" sz="900" b="1" dirty="0">
                          <a:effectLst/>
                          <a:latin typeface="Maiandra GD" panose="020E0502030308020204" pitchFamily="34" charset="0"/>
                          <a:ea typeface="Calibri" panose="020F0502020204030204" pitchFamily="34" charset="0"/>
                          <a:cs typeface="Times New Roman" panose="02020603050405020304" pitchFamily="18" charset="0"/>
                        </a:rPr>
                        <a:t>Weather Art</a:t>
                      </a:r>
                      <a:r>
                        <a:rPr lang="en-GB" sz="900" b="1" dirty="0">
                          <a:effectLst/>
                          <a:latin typeface="Maiandra GD" panose="020E0502030308020204" pitchFamily="34" charset="0"/>
                          <a:ea typeface="Calibri" panose="020F0502020204030204" pitchFamily="34" charset="0"/>
                          <a:cs typeface="Times New Roman" panose="02020603050405020304" pitchFamily="18" charset="0"/>
                        </a:rPr>
                        <a:t/>
                      </a:r>
                      <a:br>
                        <a:rPr lang="en-GB" sz="900" b="1" dirty="0">
                          <a:effectLst/>
                          <a:latin typeface="Maiandra GD" panose="020E0502030308020204" pitchFamily="34" charset="0"/>
                          <a:ea typeface="Calibri" panose="020F0502020204030204" pitchFamily="34" charset="0"/>
                          <a:cs typeface="Times New Roman" panose="02020603050405020304" pitchFamily="18" charset="0"/>
                        </a:rPr>
                      </a:br>
                      <a:r>
                        <a:rPr lang="en-US" sz="900" dirty="0">
                          <a:effectLst/>
                          <a:latin typeface="Maiandra GD" panose="020E0502030308020204" pitchFamily="34" charset="0"/>
                          <a:ea typeface="Roboto" panose="02000000000000000000" pitchFamily="2" charset="0"/>
                          <a:cs typeface="Roboto" panose="02000000000000000000" pitchFamily="2" charset="0"/>
                        </a:rPr>
                        <a:t>Talk about the four seasons and what weather is associated with each. Make a seasons collage</a:t>
                      </a:r>
                      <a:r>
                        <a:rPr lang="en-US" sz="900" b="1" dirty="0">
                          <a:effectLst/>
                          <a:latin typeface="Maiandra GD" panose="020E0502030308020204" pitchFamily="34" charset="0"/>
                          <a:ea typeface="Roboto" panose="02000000000000000000" pitchFamily="2" charset="0"/>
                          <a:cs typeface="Roboto" panose="02000000000000000000" pitchFamily="2" charset="0"/>
                        </a:rPr>
                        <a:t>. </a:t>
                      </a:r>
                      <a:r>
                        <a:rPr lang="en-US" sz="900" dirty="0">
                          <a:effectLst/>
                          <a:latin typeface="Maiandra GD" panose="020E0502030308020204" pitchFamily="34" charset="0"/>
                          <a:ea typeface="Roboto" panose="02000000000000000000" pitchFamily="2" charset="0"/>
                          <a:cs typeface="Roboto" panose="02000000000000000000" pitchFamily="2" charset="0"/>
                        </a:rPr>
                        <a:t>Talk about what wind is like, where it might come from and how we know it is there. Discuss what we do differently when it is very windy, what we need to wear and what might blow away</a:t>
                      </a:r>
                      <a:r>
                        <a:rPr lang="en-US" sz="900" b="1" dirty="0">
                          <a:effectLst/>
                          <a:latin typeface="Maiandra GD" panose="020E0502030308020204" pitchFamily="34" charset="0"/>
                          <a:ea typeface="Roboto" panose="02000000000000000000" pitchFamily="2" charset="0"/>
                          <a:cs typeface="Roboto" panose="02000000000000000000" pitchFamily="2" charset="0"/>
                        </a:rPr>
                        <a:t>. </a:t>
                      </a:r>
                      <a:br>
                        <a:rPr lang="en-US" sz="900" b="1" dirty="0">
                          <a:effectLst/>
                          <a:latin typeface="Maiandra GD" panose="020E0502030308020204" pitchFamily="34" charset="0"/>
                          <a:ea typeface="Roboto" panose="02000000000000000000" pitchFamily="2" charset="0"/>
                          <a:cs typeface="Roboto" panose="02000000000000000000" pitchFamily="2" charset="0"/>
                        </a:rPr>
                      </a:br>
                      <a:r>
                        <a:rPr lang="en-US" sz="900" dirty="0">
                          <a:effectLst/>
                          <a:latin typeface="Maiandra GD" panose="020E0502030308020204" pitchFamily="34" charset="0"/>
                          <a:ea typeface="Roboto" panose="02000000000000000000" pitchFamily="2" charset="0"/>
                          <a:cs typeface="Roboto" panose="02000000000000000000" pitchFamily="2" charset="0"/>
                        </a:rPr>
                        <a:t>Talk about what wind is like and what happens when the wind is very strong. Explore the idea of measuring the wind using the spinners. </a:t>
                      </a:r>
                      <a:r>
                        <a:rPr lang="en-GB" sz="900" dirty="0">
                          <a:effectLst/>
                          <a:latin typeface="Maiandra GD" panose="020E0502030308020204" pitchFamily="34" charset="0"/>
                          <a:ea typeface="Roboto" panose="02000000000000000000" pitchFamily="2" charset="0"/>
                          <a:cs typeface="Roboto" panose="02000000000000000000" pitchFamily="2" charset="0"/>
                        </a:rPr>
                        <a:t/>
                      </a:r>
                      <a:br>
                        <a:rPr lang="en-GB" sz="900" dirty="0">
                          <a:effectLst/>
                          <a:latin typeface="Maiandra GD" panose="020E0502030308020204" pitchFamily="34" charset="0"/>
                          <a:ea typeface="Roboto" panose="02000000000000000000" pitchFamily="2" charset="0"/>
                          <a:cs typeface="Roboto" panose="02000000000000000000" pitchFamily="2" charset="0"/>
                        </a:rPr>
                      </a:br>
                      <a:r>
                        <a:rPr lang="en-US" sz="900" dirty="0">
                          <a:effectLst/>
                          <a:latin typeface="Maiandra GD" panose="020E0502030308020204" pitchFamily="34" charset="0"/>
                          <a:ea typeface="Roboto" panose="02000000000000000000" pitchFamily="2" charset="0"/>
                          <a:cs typeface="Roboto" panose="02000000000000000000" pitchFamily="2" charset="0"/>
                        </a:rPr>
                        <a:t>Explain what a light source is and the importance of the sun. </a:t>
                      </a:r>
                      <a:r>
                        <a:rPr lang="en-US" sz="900" dirty="0">
                          <a:effectLst/>
                          <a:latin typeface="Maiandra GD" panose="020E0502030308020204" pitchFamily="34" charset="0"/>
                          <a:ea typeface="Calibri" panose="020F0502020204030204" pitchFamily="34" charset="0"/>
                          <a:cs typeface="Roboto" panose="02000000000000000000" pitchFamily="2" charset="0"/>
                        </a:rPr>
                        <a:t>Dim the lights and investigate torches, lamps and candles. </a:t>
                      </a:r>
                      <a:r>
                        <a:rPr lang="en-US" sz="900" dirty="0">
                          <a:effectLst/>
                          <a:latin typeface="Maiandra GD" panose="020E0502030308020204" pitchFamily="34" charset="0"/>
                          <a:ea typeface="Roboto" panose="02000000000000000000" pitchFamily="2" charset="0"/>
                          <a:cs typeface="Roboto" panose="02000000000000000000" pitchFamily="2" charset="0"/>
                        </a:rPr>
                        <a:t>Talk about shadows being formed by something blocking a light source.</a:t>
                      </a:r>
                      <a:r>
                        <a:rPr lang="en-GB" sz="900" dirty="0">
                          <a:effectLst/>
                          <a:latin typeface="Maiandra GD" panose="020E0502030308020204" pitchFamily="34" charset="0"/>
                          <a:ea typeface="Roboto" panose="02000000000000000000" pitchFamily="2" charset="0"/>
                          <a:cs typeface="Roboto" panose="02000000000000000000" pitchFamily="2" charset="0"/>
                        </a:rPr>
                        <a:t> </a:t>
                      </a:r>
                      <a:r>
                        <a:rPr lang="en-US" sz="900" dirty="0">
                          <a:effectLst/>
                          <a:latin typeface="Maiandra GD" panose="020E0502030308020204" pitchFamily="34" charset="0"/>
                          <a:ea typeface="Roboto" panose="02000000000000000000" pitchFamily="2" charset="0"/>
                          <a:cs typeface="Roboto" panose="02000000000000000000" pitchFamily="2" charset="0"/>
                        </a:rPr>
                        <a:t>Make a shadow theatre.</a:t>
                      </a:r>
                      <a:endParaRPr lang="en-GB" sz="900" dirty="0">
                        <a:effectLst/>
                        <a:latin typeface="Maiandra GD" panose="020E0502030308020204" pitchFamily="34" charset="0"/>
                        <a:ea typeface="Roboto" panose="02000000000000000000" pitchFamily="2" charset="0"/>
                        <a:cs typeface="Roboto" panose="02000000000000000000" pitchFamily="2" charset="0"/>
                      </a:endParaRPr>
                    </a:p>
                  </a:txBody>
                  <a:tcPr marL="68580" marR="68580" marT="0" marB="0"/>
                </a:tc>
                <a:tc>
                  <a:txBody>
                    <a:bodyPr/>
                    <a:lstStyle/>
                    <a:p>
                      <a:pPr>
                        <a:lnSpc>
                          <a:spcPct val="107000"/>
                        </a:lnSpc>
                        <a:spcAft>
                          <a:spcPts val="800"/>
                        </a:spcAft>
                      </a:pPr>
                      <a:r>
                        <a:rPr lang="en-GB" sz="1100" b="1" dirty="0">
                          <a:effectLst/>
                          <a:latin typeface="Maiandra GD" panose="020E0502030308020204" pitchFamily="34" charset="0"/>
                          <a:ea typeface="Roboto" panose="02000000000000000000" pitchFamily="2" charset="0"/>
                          <a:cs typeface="Roboto" panose="02000000000000000000" pitchFamily="2" charset="0"/>
                        </a:rPr>
                        <a:t>Key Text -  </a:t>
                      </a:r>
                      <a:r>
                        <a:rPr lang="en-GB" sz="1100" b="0" i="1" dirty="0">
                          <a:effectLst/>
                          <a:latin typeface="Maiandra GD" panose="020E0502030308020204" pitchFamily="34" charset="0"/>
                          <a:ea typeface="Roboto" panose="02000000000000000000" pitchFamily="2" charset="0"/>
                          <a:cs typeface="Roboto" panose="02000000000000000000" pitchFamily="2" charset="0"/>
                        </a:rPr>
                        <a:t>‘Escape from Pompeii’ by </a:t>
                      </a:r>
                      <a:r>
                        <a:rPr lang="en-GB" sz="1100" b="0" i="0" dirty="0">
                          <a:effectLst/>
                          <a:latin typeface="Maiandra GD" panose="020E0502030308020204" pitchFamily="34" charset="0"/>
                          <a:ea typeface="Roboto" panose="02000000000000000000" pitchFamily="2" charset="0"/>
                          <a:cs typeface="Roboto" panose="02000000000000000000" pitchFamily="2" charset="0"/>
                        </a:rPr>
                        <a:t>Christina </a:t>
                      </a:r>
                      <a:r>
                        <a:rPr lang="en-GB" sz="1100" b="0" i="0" dirty="0" err="1">
                          <a:effectLst/>
                          <a:latin typeface="Maiandra GD" panose="020E0502030308020204" pitchFamily="34" charset="0"/>
                          <a:ea typeface="Roboto" panose="02000000000000000000" pitchFamily="2" charset="0"/>
                          <a:cs typeface="Roboto" panose="02000000000000000000" pitchFamily="2" charset="0"/>
                        </a:rPr>
                        <a:t>Balit</a:t>
                      </a:r>
                      <a:endParaRPr lang="en-GB" sz="1100" b="1" i="0" dirty="0">
                        <a:effectLst/>
                        <a:latin typeface="Maiandra GD" panose="020E0502030308020204" pitchFamily="34" charset="0"/>
                        <a:ea typeface="Roboto" panose="02000000000000000000" pitchFamily="2" charset="0"/>
                        <a:cs typeface="Roboto" panose="02000000000000000000" pitchFamily="2" charset="0"/>
                      </a:endParaRPr>
                    </a:p>
                    <a:p>
                      <a:pPr>
                        <a:lnSpc>
                          <a:spcPct val="107000"/>
                        </a:lnSpc>
                        <a:spcAft>
                          <a:spcPts val="800"/>
                        </a:spcAft>
                      </a:pPr>
                      <a:r>
                        <a:rPr lang="en-GB" sz="1100" b="1" i="0" dirty="0">
                          <a:effectLst/>
                          <a:latin typeface="Maiandra GD" panose="020E0502030308020204" pitchFamily="34" charset="0"/>
                          <a:ea typeface="Roboto" panose="02000000000000000000" pitchFamily="2" charset="0"/>
                          <a:cs typeface="Roboto" panose="02000000000000000000" pitchFamily="2" charset="0"/>
                        </a:rPr>
                        <a:t>- </a:t>
                      </a:r>
                      <a:r>
                        <a:rPr lang="en-GB" sz="1100" b="0" i="0" dirty="0">
                          <a:effectLst/>
                          <a:latin typeface="Maiandra GD" panose="020E0502030308020204" pitchFamily="34" charset="0"/>
                          <a:ea typeface="Roboto" panose="02000000000000000000" pitchFamily="2" charset="0"/>
                          <a:cs typeface="Roboto" panose="02000000000000000000" pitchFamily="2" charset="0"/>
                        </a:rPr>
                        <a:t>First person narrative about a volcano explosion.</a:t>
                      </a:r>
                    </a:p>
                    <a:p>
                      <a:pPr>
                        <a:lnSpc>
                          <a:spcPct val="107000"/>
                        </a:lnSpc>
                        <a:spcAft>
                          <a:spcPts val="800"/>
                        </a:spcAft>
                      </a:pPr>
                      <a:r>
                        <a:rPr lang="en-GB" sz="1100" b="0" i="0" dirty="0">
                          <a:effectLst/>
                          <a:latin typeface="Maiandra GD" panose="020E0502030308020204" pitchFamily="34" charset="0"/>
                          <a:ea typeface="Roboto" panose="02000000000000000000" pitchFamily="2" charset="0"/>
                          <a:cs typeface="Roboto" panose="02000000000000000000" pitchFamily="2" charset="0"/>
                        </a:rPr>
                        <a:t>- Explanations about how volcanoes erupt.</a:t>
                      </a:r>
                    </a:p>
                    <a:p>
                      <a:pPr>
                        <a:lnSpc>
                          <a:spcPct val="107000"/>
                        </a:lnSpc>
                        <a:spcAft>
                          <a:spcPts val="800"/>
                        </a:spcAft>
                      </a:pPr>
                      <a:r>
                        <a:rPr lang="en-GB" sz="1100" b="0" i="0" dirty="0">
                          <a:effectLst/>
                          <a:latin typeface="Maiandra GD" panose="020E0502030308020204" pitchFamily="34" charset="0"/>
                          <a:ea typeface="Roboto" panose="02000000000000000000" pitchFamily="2" charset="0"/>
                          <a:cs typeface="Roboto" panose="02000000000000000000" pitchFamily="2" charset="0"/>
                        </a:rPr>
                        <a:t>- Non-chronological report about volcanoes </a:t>
                      </a:r>
                    </a:p>
                    <a:p>
                      <a:pPr>
                        <a:lnSpc>
                          <a:spcPct val="107000"/>
                        </a:lnSpc>
                        <a:spcAft>
                          <a:spcPts val="800"/>
                        </a:spcAft>
                      </a:pPr>
                      <a:r>
                        <a:rPr lang="en-GB" sz="1100" b="1" i="0" dirty="0">
                          <a:effectLst/>
                          <a:latin typeface="Maiandra GD" panose="020E0502030308020204" pitchFamily="34" charset="0"/>
                          <a:ea typeface="Roboto" panose="02000000000000000000" pitchFamily="2" charset="0"/>
                          <a:cs typeface="Roboto" panose="02000000000000000000" pitchFamily="2" charset="0"/>
                        </a:rPr>
                        <a:t>Key text – </a:t>
                      </a:r>
                      <a:r>
                        <a:rPr lang="en-GB" sz="1100" b="0" i="1" dirty="0">
                          <a:effectLst/>
                          <a:latin typeface="Maiandra GD" panose="020E0502030308020204" pitchFamily="34" charset="0"/>
                          <a:ea typeface="Roboto" panose="02000000000000000000" pitchFamily="2" charset="0"/>
                          <a:cs typeface="Roboto" panose="02000000000000000000" pitchFamily="2" charset="0"/>
                        </a:rPr>
                        <a:t>‘’The Thieves of Ostia’ by</a:t>
                      </a:r>
                      <a:r>
                        <a:rPr lang="en-GB" sz="1100" b="0" i="0" dirty="0">
                          <a:effectLst/>
                          <a:latin typeface="Maiandra GD" panose="020E0502030308020204" pitchFamily="34" charset="0"/>
                          <a:ea typeface="Roboto" panose="02000000000000000000" pitchFamily="2" charset="0"/>
                          <a:cs typeface="Roboto" panose="02000000000000000000" pitchFamily="2" charset="0"/>
                        </a:rPr>
                        <a:t> Caroline Lawrence</a:t>
                      </a:r>
                    </a:p>
                    <a:p>
                      <a:pPr>
                        <a:lnSpc>
                          <a:spcPct val="107000"/>
                        </a:lnSpc>
                        <a:spcAft>
                          <a:spcPts val="800"/>
                        </a:spcAft>
                      </a:pPr>
                      <a:r>
                        <a:rPr lang="en-GB" sz="1100" b="0" i="0" dirty="0">
                          <a:effectLst/>
                          <a:latin typeface="Maiandra GD" panose="020E0502030308020204" pitchFamily="34" charset="0"/>
                          <a:ea typeface="Roboto" panose="02000000000000000000" pitchFamily="2" charset="0"/>
                          <a:cs typeface="Roboto" panose="02000000000000000000" pitchFamily="2" charset="0"/>
                        </a:rPr>
                        <a:t>- Roman Mystery Story </a:t>
                      </a:r>
                    </a:p>
                    <a:p>
                      <a:pPr>
                        <a:lnSpc>
                          <a:spcPct val="107000"/>
                        </a:lnSpc>
                        <a:spcAft>
                          <a:spcPts val="800"/>
                        </a:spcAft>
                      </a:pPr>
                      <a:r>
                        <a:rPr lang="en-GB" sz="1100" b="0" i="0" dirty="0">
                          <a:effectLst/>
                          <a:latin typeface="Maiandra GD" panose="020E0502030308020204" pitchFamily="34" charset="0"/>
                          <a:ea typeface="Roboto" panose="02000000000000000000" pitchFamily="2" charset="0"/>
                          <a:cs typeface="Roboto" panose="02000000000000000000" pitchFamily="2" charset="0"/>
                        </a:rPr>
                        <a:t>- Instructions – how to be a Roman Gladiator</a:t>
                      </a:r>
                    </a:p>
                    <a:p>
                      <a:r>
                        <a:rPr lang="en-GB" sz="1100" b="1" i="0" dirty="0">
                          <a:effectLst/>
                          <a:latin typeface="Maiandra GD" panose="020E0502030308020204" pitchFamily="34" charset="0"/>
                          <a:ea typeface="Roboto" panose="02000000000000000000" pitchFamily="2" charset="0"/>
                          <a:cs typeface="Roboto" panose="02000000000000000000" pitchFamily="2" charset="0"/>
                        </a:rPr>
                        <a:t>Key Text – ‘</a:t>
                      </a:r>
                      <a:r>
                        <a:rPr lang="en-GB" sz="1100" i="1" dirty="0">
                          <a:solidFill>
                            <a:srgbClr val="000000"/>
                          </a:solidFill>
                          <a:effectLst/>
                          <a:latin typeface="Maiandra GD" panose="020E0502030308020204" pitchFamily="34" charset="0"/>
                          <a:ea typeface="Times New Roman" panose="02020603050405020304" pitchFamily="18" charset="0"/>
                        </a:rPr>
                        <a:t>Dark Sky Park: Poems from the Edge of Nature</a:t>
                      </a:r>
                      <a:r>
                        <a:rPr lang="en-GB" sz="1100" dirty="0">
                          <a:solidFill>
                            <a:srgbClr val="000000"/>
                          </a:solidFill>
                          <a:effectLst/>
                          <a:latin typeface="Maiandra GD" panose="020E0502030308020204" pitchFamily="34" charset="0"/>
                          <a:ea typeface="Times New Roman" panose="02020603050405020304" pitchFamily="18" charset="0"/>
                        </a:rPr>
                        <a:t>’ by Philip Gross</a:t>
                      </a:r>
                    </a:p>
                    <a:p>
                      <a:endParaRPr lang="en-GB" sz="1100" dirty="0">
                        <a:effectLst/>
                        <a:latin typeface="Maiandra GD" panose="020E0502030308020204" pitchFamily="34" charset="0"/>
                        <a:ea typeface="Times New Roman" panose="02020603050405020304" pitchFamily="18" charset="0"/>
                      </a:endParaRPr>
                    </a:p>
                    <a:p>
                      <a:r>
                        <a:rPr lang="en-GB" sz="1100" dirty="0">
                          <a:solidFill>
                            <a:srgbClr val="000000"/>
                          </a:solidFill>
                          <a:effectLst/>
                          <a:latin typeface="Maiandra GD" panose="020E0502030308020204" pitchFamily="34" charset="0"/>
                          <a:ea typeface="Calibri" panose="020F0502020204030204" pitchFamily="34" charset="0"/>
                        </a:rPr>
                        <a:t>Children write their own natural disaster poems – perform and record</a:t>
                      </a:r>
                      <a:endParaRPr lang="en-GB" sz="1100" b="1" i="0" dirty="0">
                        <a:effectLst/>
                        <a:latin typeface="Maiandra GD" panose="020E0502030308020204" pitchFamily="34" charset="0"/>
                        <a:ea typeface="Roboto" panose="02000000000000000000" pitchFamily="2" charset="0"/>
                        <a:cs typeface="Roboto" panose="02000000000000000000" pitchFamily="2" charset="0"/>
                      </a:endParaRPr>
                    </a:p>
                  </a:txBody>
                  <a:tcPr marL="68580" marR="68580" marT="0" marB="0"/>
                </a:tc>
                <a:extLst>
                  <a:ext uri="{0D108BD9-81ED-4DB2-BD59-A6C34878D82A}">
                    <a16:rowId xmlns:a16="http://schemas.microsoft.com/office/drawing/2014/main" val="123359274"/>
                  </a:ext>
                </a:extLst>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35869063"/>
              </p:ext>
            </p:extLst>
          </p:nvPr>
        </p:nvGraphicFramePr>
        <p:xfrm>
          <a:off x="111512" y="7812581"/>
          <a:ext cx="10735822" cy="2700938"/>
        </p:xfrm>
        <a:graphic>
          <a:graphicData uri="http://schemas.openxmlformats.org/drawingml/2006/table">
            <a:tbl>
              <a:tblPr firstRow="1" bandRow="1">
                <a:tableStyleId>{5C22544A-7EE6-4342-B048-85BDC9FD1C3A}</a:tableStyleId>
              </a:tblPr>
              <a:tblGrid>
                <a:gridCol w="2246677">
                  <a:extLst>
                    <a:ext uri="{9D8B030D-6E8A-4147-A177-3AD203B41FA5}">
                      <a16:colId xmlns:a16="http://schemas.microsoft.com/office/drawing/2014/main" val="4120457398"/>
                    </a:ext>
                  </a:extLst>
                </a:gridCol>
                <a:gridCol w="1658976">
                  <a:extLst>
                    <a:ext uri="{9D8B030D-6E8A-4147-A177-3AD203B41FA5}">
                      <a16:colId xmlns:a16="http://schemas.microsoft.com/office/drawing/2014/main" val="3311084402"/>
                    </a:ext>
                  </a:extLst>
                </a:gridCol>
                <a:gridCol w="1998079">
                  <a:extLst>
                    <a:ext uri="{9D8B030D-6E8A-4147-A177-3AD203B41FA5}">
                      <a16:colId xmlns:a16="http://schemas.microsoft.com/office/drawing/2014/main" val="1052175187"/>
                    </a:ext>
                  </a:extLst>
                </a:gridCol>
                <a:gridCol w="1243702">
                  <a:extLst>
                    <a:ext uri="{9D8B030D-6E8A-4147-A177-3AD203B41FA5}">
                      <a16:colId xmlns:a16="http://schemas.microsoft.com/office/drawing/2014/main" val="3245370491"/>
                    </a:ext>
                  </a:extLst>
                </a:gridCol>
                <a:gridCol w="1306985">
                  <a:extLst>
                    <a:ext uri="{9D8B030D-6E8A-4147-A177-3AD203B41FA5}">
                      <a16:colId xmlns:a16="http://schemas.microsoft.com/office/drawing/2014/main" val="460219736"/>
                    </a:ext>
                  </a:extLst>
                </a:gridCol>
                <a:gridCol w="2281403">
                  <a:extLst>
                    <a:ext uri="{9D8B030D-6E8A-4147-A177-3AD203B41FA5}">
                      <a16:colId xmlns:a16="http://schemas.microsoft.com/office/drawing/2014/main" val="292219181"/>
                    </a:ext>
                  </a:extLst>
                </a:gridCol>
              </a:tblGrid>
              <a:tr h="405141">
                <a:tc>
                  <a:txBody>
                    <a:bodyPr/>
                    <a:lstStyle/>
                    <a:p>
                      <a:r>
                        <a:rPr lang="en-GB" sz="1200" dirty="0">
                          <a:latin typeface="Maiandra GD" panose="020E0502030308020204" pitchFamily="34" charset="0"/>
                        </a:rPr>
                        <a:t>Maths</a:t>
                      </a:r>
                    </a:p>
                  </a:txBody>
                  <a:tcPr/>
                </a:tc>
                <a:tc>
                  <a:txBody>
                    <a:bodyPr/>
                    <a:lstStyle/>
                    <a:p>
                      <a:r>
                        <a:rPr lang="en-GB" sz="1200" dirty="0">
                          <a:latin typeface="Maiandra GD" panose="020E0502030308020204" pitchFamily="34" charset="0"/>
                        </a:rPr>
                        <a:t>Music</a:t>
                      </a:r>
                    </a:p>
                  </a:txBody>
                  <a:tcPr/>
                </a:tc>
                <a:tc>
                  <a:txBody>
                    <a:bodyPr/>
                    <a:lstStyle/>
                    <a:p>
                      <a:r>
                        <a:rPr lang="en-GB" sz="1200" dirty="0">
                          <a:latin typeface="Maiandra GD" panose="020E0502030308020204" pitchFamily="34" charset="0"/>
                        </a:rPr>
                        <a:t>Computing</a:t>
                      </a:r>
                    </a:p>
                  </a:txBody>
                  <a:tcPr/>
                </a:tc>
                <a:tc>
                  <a:txBody>
                    <a:bodyPr/>
                    <a:lstStyle/>
                    <a:p>
                      <a:r>
                        <a:rPr lang="en-GB" sz="1200" dirty="0">
                          <a:latin typeface="Maiandra GD" panose="020E0502030308020204" pitchFamily="34" charset="0"/>
                        </a:rPr>
                        <a:t>PSHE</a:t>
                      </a:r>
                    </a:p>
                  </a:txBody>
                  <a:tcPr/>
                </a:tc>
                <a:tc>
                  <a:txBody>
                    <a:bodyPr/>
                    <a:lstStyle/>
                    <a:p>
                      <a:r>
                        <a:rPr lang="en-GB" sz="1200" dirty="0">
                          <a:latin typeface="Maiandra GD" panose="020E0502030308020204" pitchFamily="34" charset="0"/>
                        </a:rPr>
                        <a:t>PE </a:t>
                      </a:r>
                    </a:p>
                  </a:txBody>
                  <a:tcPr/>
                </a:tc>
                <a:tc>
                  <a:txBody>
                    <a:bodyPr/>
                    <a:lstStyle/>
                    <a:p>
                      <a:r>
                        <a:rPr lang="en-GB" sz="1200" dirty="0">
                          <a:latin typeface="Maiandra GD" panose="020E0502030308020204" pitchFamily="34" charset="0"/>
                        </a:rPr>
                        <a:t>RE</a:t>
                      </a:r>
                    </a:p>
                  </a:txBody>
                  <a:tcPr/>
                </a:tc>
                <a:extLst>
                  <a:ext uri="{0D108BD9-81ED-4DB2-BD59-A6C34878D82A}">
                    <a16:rowId xmlns:a16="http://schemas.microsoft.com/office/drawing/2014/main" val="1637929265"/>
                  </a:ext>
                </a:extLst>
              </a:tr>
              <a:tr h="2295797">
                <a:tc>
                  <a:txBody>
                    <a:bodyPr/>
                    <a:lstStyle/>
                    <a:p>
                      <a:pPr marL="0" indent="0">
                        <a:buFont typeface="Arial" panose="020B0604020202020204" pitchFamily="34" charset="0"/>
                        <a:buNone/>
                      </a:pPr>
                      <a:r>
                        <a:rPr lang="en-GB" sz="1200" b="1" dirty="0">
                          <a:latin typeface="Maiandra GD" panose="020E0502030308020204" pitchFamily="34" charset="0"/>
                        </a:rPr>
                        <a:t>White Rose Maths Units:</a:t>
                      </a:r>
                    </a:p>
                    <a:p>
                      <a:pPr marL="0" indent="0">
                        <a:buFont typeface="Arial" panose="020B0604020202020204" pitchFamily="34" charset="0"/>
                        <a:buNone/>
                      </a:pPr>
                      <a:endParaRPr lang="en-GB" sz="1200" b="1" dirty="0">
                        <a:latin typeface="Maiandra GD" panose="020E0502030308020204" pitchFamily="34" charset="0"/>
                      </a:endParaRPr>
                    </a:p>
                    <a:p>
                      <a:pPr marL="285750" indent="-285750">
                        <a:buFont typeface="Arial" panose="020B0604020202020204" pitchFamily="34" charset="0"/>
                        <a:buChar char="•"/>
                      </a:pPr>
                      <a:r>
                        <a:rPr lang="en-GB" sz="1200" dirty="0">
                          <a:latin typeface="Maiandra GD" panose="020E0502030308020204" pitchFamily="34" charset="0"/>
                        </a:rPr>
                        <a:t>Place Value</a:t>
                      </a:r>
                    </a:p>
                    <a:p>
                      <a:pPr marL="285750" indent="-285750">
                        <a:buFont typeface="Arial" panose="020B0604020202020204" pitchFamily="34" charset="0"/>
                        <a:buChar char="•"/>
                      </a:pPr>
                      <a:r>
                        <a:rPr lang="en-GB" sz="1200" dirty="0">
                          <a:latin typeface="Maiandra GD" panose="020E0502030308020204" pitchFamily="34" charset="0"/>
                        </a:rPr>
                        <a:t>Addition and Subtraction</a:t>
                      </a:r>
                    </a:p>
                    <a:p>
                      <a:pPr marL="285750" indent="-285750">
                        <a:buFont typeface="Arial" panose="020B0604020202020204" pitchFamily="34" charset="0"/>
                        <a:buChar char="•"/>
                      </a:pPr>
                      <a:r>
                        <a:rPr lang="en-GB" sz="1200" dirty="0">
                          <a:latin typeface="Maiandra GD" panose="020E0502030308020204" pitchFamily="34" charset="0"/>
                        </a:rPr>
                        <a:t>Multiplication and Division</a:t>
                      </a:r>
                    </a:p>
                    <a:p>
                      <a:pPr marL="285750" indent="-285750">
                        <a:buFont typeface="Arial" panose="020B0604020202020204" pitchFamily="34" charset="0"/>
                        <a:buChar char="•"/>
                      </a:pPr>
                      <a:r>
                        <a:rPr lang="en-GB" sz="1200" dirty="0">
                          <a:latin typeface="Maiandra GD" panose="020E0502030308020204" pitchFamily="34" charset="0"/>
                        </a:rPr>
                        <a:t>Fractions </a:t>
                      </a:r>
                    </a:p>
                    <a:p>
                      <a:pPr marL="285750" indent="-285750">
                        <a:buFont typeface="Arial" panose="020B0604020202020204" pitchFamily="34" charset="0"/>
                        <a:buChar char="•"/>
                      </a:pPr>
                      <a:r>
                        <a:rPr lang="en-GB" sz="1200" dirty="0">
                          <a:latin typeface="Maiandra GD" panose="020E0502030308020204" pitchFamily="34" charset="0"/>
                        </a:rPr>
                        <a:t>Statistics</a:t>
                      </a:r>
                    </a:p>
                  </a:txBody>
                  <a:tcPr/>
                </a:tc>
                <a:tc>
                  <a:txBody>
                    <a:bodyPr/>
                    <a:lstStyle/>
                    <a:p>
                      <a:pPr marL="0" marR="0" lvl="0" indent="0" algn="l" defTabSz="1426007"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Maiandra GD" panose="020E0502030308020204" pitchFamily="34" charset="0"/>
                          <a:ea typeface="+mn-ea"/>
                          <a:cs typeface="+mn-cs"/>
                        </a:rPr>
                        <a:t>Charanga Units:</a:t>
                      </a:r>
                    </a:p>
                    <a:p>
                      <a:pPr marL="0" marR="0" lvl="0" indent="0" algn="l" defTabSz="1426007"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Maiandra GD" panose="020E0502030308020204" pitchFamily="34" charset="0"/>
                          <a:ea typeface="+mn-ea"/>
                          <a:cs typeface="+mn-cs"/>
                        </a:rPr>
                        <a:t>Me</a:t>
                      </a:r>
                    </a:p>
                    <a:p>
                      <a:pPr marL="0" marR="0" lvl="0" indent="0" algn="l" defTabSz="1426007"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Maiandra GD" panose="020E0502030308020204" pitchFamily="34" charset="0"/>
                          <a:ea typeface="+mn-ea"/>
                          <a:cs typeface="+mn-cs"/>
                        </a:rPr>
                        <a:t>My Stories </a:t>
                      </a:r>
                    </a:p>
                  </a:txBody>
                  <a:tcPr/>
                </a:tc>
                <a:tc>
                  <a:txBody>
                    <a:bodyPr/>
                    <a:lstStyle/>
                    <a:p>
                      <a:pPr algn="l">
                        <a:lnSpc>
                          <a:spcPct val="107000"/>
                        </a:lnSpc>
                        <a:spcAft>
                          <a:spcPts val="800"/>
                        </a:spcAft>
                      </a:pPr>
                      <a:r>
                        <a:rPr lang="en-US" sz="900" b="1" i="0" u="none" strike="noStrike" kern="0" spc="0" dirty="0">
                          <a:ln>
                            <a:noFill/>
                          </a:ln>
                          <a:solidFill>
                            <a:srgbClr val="000000"/>
                          </a:solidFill>
                          <a:effectLst/>
                          <a:latin typeface="Maiandra GD" panose="020E0502030308020204" pitchFamily="34" charset="0"/>
                          <a:ea typeface="ヒラギノ角ゴ Pro W3"/>
                          <a:cs typeface="Times New Roman" panose="02020603050405020304" pitchFamily="18" charset="0"/>
                        </a:rPr>
                        <a:t>You’ve got mail </a:t>
                      </a:r>
                      <a:r>
                        <a:rPr lang="en-US" sz="900" b="0" i="0" u="none" strike="noStrike" kern="0" spc="0" dirty="0">
                          <a:ln>
                            <a:noFill/>
                          </a:ln>
                          <a:solidFill>
                            <a:srgbClr val="000000"/>
                          </a:solidFill>
                          <a:effectLst/>
                          <a:latin typeface="Maiandra GD" panose="020E0502030308020204" pitchFamily="34" charset="0"/>
                          <a:ea typeface="ヒラギノ角ゴ Pro W3"/>
                          <a:cs typeface="Times New Roman" panose="02020603050405020304" pitchFamily="18" charset="0"/>
                        </a:rPr>
                        <a:t/>
                      </a:r>
                      <a:br>
                        <a:rPr lang="en-US" sz="900" b="0" i="0" u="none" strike="noStrike" kern="0" spc="0" dirty="0">
                          <a:ln>
                            <a:noFill/>
                          </a:ln>
                          <a:solidFill>
                            <a:srgbClr val="000000"/>
                          </a:solidFill>
                          <a:effectLst/>
                          <a:latin typeface="Maiandra GD" panose="020E0502030308020204" pitchFamily="34" charset="0"/>
                          <a:ea typeface="ヒラギノ角ゴ Pro W3"/>
                          <a:cs typeface="Times New Roman" panose="02020603050405020304" pitchFamily="18" charset="0"/>
                        </a:rPr>
                      </a:br>
                      <a:r>
                        <a:rPr lang="en-GB" sz="900" dirty="0">
                          <a:effectLst/>
                          <a:latin typeface="Maiandra GD" panose="020E0502030308020204" pitchFamily="34" charset="0"/>
                          <a:ea typeface="Arial Unicode MS"/>
                          <a:cs typeface="Arial Unicode MS"/>
                        </a:rPr>
                        <a:t>The aim of this </a:t>
                      </a:r>
                      <a:r>
                        <a:rPr lang="en-GB" sz="900" dirty="0" err="1">
                          <a:effectLst/>
                          <a:latin typeface="Maiandra GD" panose="020E0502030308020204" pitchFamily="34" charset="0"/>
                          <a:ea typeface="Arial Unicode MS"/>
                          <a:cs typeface="Arial Unicode MS"/>
                        </a:rPr>
                        <a:t>apptivity</a:t>
                      </a:r>
                      <a:r>
                        <a:rPr lang="en-GB" sz="900" dirty="0">
                          <a:effectLst/>
                          <a:latin typeface="Maiandra GD" panose="020E0502030308020204" pitchFamily="34" charset="0"/>
                          <a:ea typeface="Arial Unicode MS"/>
                          <a:cs typeface="Arial Unicode MS"/>
                        </a:rPr>
                        <a:t> is to help children explore how they can use email to communicate with real people within their schools, families, and communities.</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800"/>
                        </a:spcAft>
                      </a:pPr>
                      <a:r>
                        <a:rPr lang="en-US" sz="900" b="1" i="0" u="none" strike="noStrike" kern="0" spc="0" dirty="0">
                          <a:ln>
                            <a:noFill/>
                          </a:ln>
                          <a:solidFill>
                            <a:srgbClr val="000000"/>
                          </a:solidFill>
                          <a:effectLst/>
                          <a:latin typeface="Maiandra GD" panose="020E0502030308020204" pitchFamily="34" charset="0"/>
                          <a:ea typeface="ヒラギノ角ゴ Pro W3"/>
                          <a:cs typeface="Times New Roman" panose="02020603050405020304" pitchFamily="18" charset="0"/>
                        </a:rPr>
                        <a:t>We are all Connected </a:t>
                      </a:r>
                      <a:r>
                        <a:rPr lang="en-US" sz="900" b="0" i="0" u="none" strike="noStrike" kern="0" spc="0" dirty="0">
                          <a:ln>
                            <a:noFill/>
                          </a:ln>
                          <a:solidFill>
                            <a:srgbClr val="000000"/>
                          </a:solidFill>
                          <a:effectLst/>
                          <a:latin typeface="Maiandra GD" panose="020E0502030308020204" pitchFamily="34" charset="0"/>
                          <a:ea typeface="ヒラギノ角ゴ Pro W3"/>
                          <a:cs typeface="Times New Roman" panose="02020603050405020304" pitchFamily="18" charset="0"/>
                        </a:rPr>
                        <a:t/>
                      </a:r>
                      <a:br>
                        <a:rPr lang="en-US" sz="900" b="0" i="0" u="none" strike="noStrike" kern="0" spc="0" dirty="0">
                          <a:ln>
                            <a:noFill/>
                          </a:ln>
                          <a:solidFill>
                            <a:srgbClr val="000000"/>
                          </a:solidFill>
                          <a:effectLst/>
                          <a:latin typeface="Maiandra GD" panose="020E0502030308020204" pitchFamily="34" charset="0"/>
                          <a:ea typeface="ヒラギノ角ゴ Pro W3"/>
                          <a:cs typeface="Times New Roman" panose="02020603050405020304" pitchFamily="18" charset="0"/>
                        </a:rPr>
                      </a:br>
                      <a:r>
                        <a:rPr lang="en-GB" sz="900" dirty="0">
                          <a:effectLst/>
                          <a:latin typeface="Maiandra GD" panose="020E0502030308020204" pitchFamily="34" charset="0"/>
                          <a:ea typeface="Arial Unicode MS"/>
                          <a:cs typeface="Arial Unicode MS"/>
                        </a:rPr>
                        <a:t>The aim of this </a:t>
                      </a:r>
                      <a:r>
                        <a:rPr lang="en-GB" sz="900" dirty="0" err="1">
                          <a:effectLst/>
                          <a:latin typeface="Maiandra GD" panose="020E0502030308020204" pitchFamily="34" charset="0"/>
                          <a:ea typeface="Arial Unicode MS"/>
                          <a:cs typeface="Arial Unicode MS"/>
                        </a:rPr>
                        <a:t>apptivity</a:t>
                      </a:r>
                      <a:r>
                        <a:rPr lang="en-GB" sz="900" dirty="0">
                          <a:effectLst/>
                          <a:latin typeface="Maiandra GD" panose="020E0502030308020204" pitchFamily="34" charset="0"/>
                          <a:ea typeface="Arial Unicode MS"/>
                          <a:cs typeface="Arial Unicode MS"/>
                        </a:rPr>
                        <a:t> is to show children how the web works.  The children will produce a simple eBook or presentation incorporating the key terminology they learn from this session.</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0800" marR="50800" marT="50800" marB="50800"/>
                </a:tc>
                <a:tc>
                  <a:txBody>
                    <a:bodyPr/>
                    <a:lstStyle/>
                    <a:p>
                      <a:pPr algn="l">
                        <a:lnSpc>
                          <a:spcPct val="107000"/>
                        </a:lnSpc>
                        <a:spcAft>
                          <a:spcPts val="800"/>
                        </a:spcAft>
                      </a:pPr>
                      <a:r>
                        <a:rPr lang="en-GB" sz="1100" b="1" dirty="0">
                          <a:effectLst/>
                          <a:latin typeface="Maiandra GD" panose="020E0502030308020204" pitchFamily="34" charset="0"/>
                          <a:ea typeface="Calibri" panose="020F0502020204030204" pitchFamily="34" charset="0"/>
                          <a:cs typeface="Times New Roman" panose="02020603050405020304" pitchFamily="18" charset="0"/>
                        </a:rPr>
                        <a:t>Derbyshire PSHE Matters Units: </a:t>
                      </a:r>
                    </a:p>
                    <a:p>
                      <a:pPr algn="l">
                        <a:lnSpc>
                          <a:spcPct val="107000"/>
                        </a:lnSpc>
                        <a:spcAft>
                          <a:spcPts val="800"/>
                        </a:spcAft>
                      </a:pPr>
                      <a:r>
                        <a:rPr lang="en-GB" sz="1100" dirty="0">
                          <a:effectLst/>
                          <a:latin typeface="Maiandra GD" panose="020E0502030308020204" pitchFamily="34" charset="0"/>
                          <a:ea typeface="Calibri" panose="020F0502020204030204" pitchFamily="34" charset="0"/>
                          <a:cs typeface="Times New Roman" panose="02020603050405020304" pitchFamily="18" charset="0"/>
                        </a:rPr>
                        <a:t>Diversity</a:t>
                      </a:r>
                    </a:p>
                    <a:p>
                      <a:pPr algn="l">
                        <a:lnSpc>
                          <a:spcPct val="107000"/>
                        </a:lnSpc>
                        <a:spcAft>
                          <a:spcPts val="800"/>
                        </a:spcAft>
                      </a:pPr>
                      <a:r>
                        <a:rPr lang="en-GB" sz="1100" dirty="0">
                          <a:effectLst/>
                          <a:latin typeface="Maiandra GD" panose="020E0502030308020204" pitchFamily="34" charset="0"/>
                          <a:ea typeface="Calibri" panose="020F0502020204030204" pitchFamily="34" charset="0"/>
                          <a:cs typeface="Times New Roman" panose="02020603050405020304" pitchFamily="18" charset="0"/>
                        </a:rPr>
                        <a:t>Relationships </a:t>
                      </a:r>
                    </a:p>
                  </a:txBody>
                  <a:tcPr marL="114300" marR="114300" marT="0" marB="0"/>
                </a:tc>
                <a:tc>
                  <a:txBody>
                    <a:bodyPr/>
                    <a:lstStyle/>
                    <a:p>
                      <a:pPr marL="171450" indent="-171450">
                        <a:buFont typeface="Arial" panose="020B0604020202020204" pitchFamily="34" charset="0"/>
                        <a:buChar char="•"/>
                      </a:pPr>
                      <a:r>
                        <a:rPr lang="en-GB" sz="1100" dirty="0">
                          <a:effectLst/>
                          <a:latin typeface="Maiandra GD" panose="020E0502030308020204" pitchFamily="34" charset="0"/>
                          <a:ea typeface="Roboto" panose="02000000000000000000" pitchFamily="2" charset="0"/>
                          <a:cs typeface="Roboto" panose="02000000000000000000" pitchFamily="2" charset="0"/>
                        </a:rPr>
                        <a:t>Fundamentals</a:t>
                      </a:r>
                    </a:p>
                    <a:p>
                      <a:pPr marL="171450" indent="-171450">
                        <a:buFont typeface="Arial" panose="020B0604020202020204" pitchFamily="34" charset="0"/>
                        <a:buChar char="•"/>
                      </a:pPr>
                      <a:r>
                        <a:rPr lang="en-GB" sz="1100" dirty="0">
                          <a:effectLst/>
                          <a:latin typeface="Maiandra GD" panose="020E0502030308020204" pitchFamily="34" charset="0"/>
                          <a:ea typeface="Roboto" panose="02000000000000000000" pitchFamily="2" charset="0"/>
                          <a:cs typeface="Roboto" panose="02000000000000000000" pitchFamily="2" charset="0"/>
                        </a:rPr>
                        <a:t>Gymnastics </a:t>
                      </a:r>
                    </a:p>
                    <a:p>
                      <a:pPr marL="285750" indent="-285750">
                        <a:buFont typeface="Arial" panose="020B0604020202020204" pitchFamily="34" charset="0"/>
                        <a:buChar char="•"/>
                      </a:pPr>
                      <a:endParaRPr lang="en-GB" sz="1100" dirty="0">
                        <a:effectLst/>
                        <a:latin typeface="Maiandra GD" panose="020E0502030308020204" pitchFamily="34" charset="0"/>
                        <a:ea typeface="Roboto" panose="02000000000000000000" pitchFamily="2" charset="0"/>
                        <a:cs typeface="Roboto" panose="02000000000000000000" pitchFamily="2" charset="0"/>
                      </a:endParaRPr>
                    </a:p>
                    <a:p>
                      <a:pPr marL="0" indent="0">
                        <a:buFont typeface="Arial" panose="020B0604020202020204" pitchFamily="34" charset="0"/>
                        <a:buNone/>
                      </a:pPr>
                      <a:r>
                        <a:rPr lang="en-GB" sz="1100" dirty="0">
                          <a:effectLst/>
                          <a:latin typeface="Maiandra GD" panose="020E0502030308020204" pitchFamily="34" charset="0"/>
                          <a:ea typeface="Roboto" panose="02000000000000000000" pitchFamily="2" charset="0"/>
                          <a:cs typeface="Roboto" panose="02000000000000000000" pitchFamily="2" charset="0"/>
                        </a:rPr>
                        <a:t>P.E provided by Qualitas. </a:t>
                      </a:r>
                    </a:p>
                    <a:p>
                      <a:endParaRPr lang="en-GB" sz="1100" dirty="0">
                        <a:effectLst/>
                        <a:latin typeface="Roboto" panose="02000000000000000000" pitchFamily="2" charset="0"/>
                        <a:ea typeface="Roboto" panose="02000000000000000000" pitchFamily="2" charset="0"/>
                        <a:cs typeface="Roboto" panose="02000000000000000000" pitchFamily="2" charset="0"/>
                      </a:endParaRPr>
                    </a:p>
                  </a:txBody>
                  <a:tcPr marL="68580" marR="68580" marT="0" marB="0"/>
                </a:tc>
                <a:tc>
                  <a:txBody>
                    <a:bodyPr/>
                    <a:lstStyle/>
                    <a:p>
                      <a:endParaRPr lang="en-GB" sz="1100" dirty="0">
                        <a:effectLst/>
                        <a:latin typeface="Roboto" panose="02000000000000000000" pitchFamily="2" charset="0"/>
                        <a:ea typeface="Roboto" panose="02000000000000000000" pitchFamily="2" charset="0"/>
                        <a:cs typeface="Roboto" panose="02000000000000000000" pitchFamily="2" charset="0"/>
                      </a:endParaRPr>
                    </a:p>
                  </a:txBody>
                  <a:tcPr marL="68580" marR="68580" marT="0" marB="0"/>
                </a:tc>
                <a:extLst>
                  <a:ext uri="{0D108BD9-81ED-4DB2-BD59-A6C34878D82A}">
                    <a16:rowId xmlns:a16="http://schemas.microsoft.com/office/drawing/2014/main" val="610559264"/>
                  </a:ext>
                </a:extLst>
              </a:tr>
            </a:tbl>
          </a:graphicData>
        </a:graphic>
      </p:graphicFrame>
      <p:sp>
        <p:nvSpPr>
          <p:cNvPr id="2" name="Rectangle 1">
            <a:extLst>
              <a:ext uri="{FF2B5EF4-FFF2-40B4-BE49-F238E27FC236}">
                <a16:creationId xmlns:a16="http://schemas.microsoft.com/office/drawing/2014/main" id="{35EFF895-FA08-506A-24CB-7613E710C0FE}"/>
              </a:ext>
            </a:extLst>
          </p:cNvPr>
          <p:cNvSpPr/>
          <p:nvPr/>
        </p:nvSpPr>
        <p:spPr>
          <a:xfrm>
            <a:off x="12545569" y="2439468"/>
            <a:ext cx="2542032" cy="1287927"/>
          </a:xfrm>
          <a:prstGeom prst="rect">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GB" sz="1400" b="1" dirty="0">
                <a:solidFill>
                  <a:schemeClr val="tx1"/>
                </a:solidFill>
                <a:latin typeface="Maiandra GD" panose="020E0502030308020204" pitchFamily="34" charset="0"/>
              </a:rPr>
              <a:t>School Trips: </a:t>
            </a:r>
          </a:p>
          <a:p>
            <a:endParaRPr lang="en-GB" sz="1400" b="1" dirty="0">
              <a:solidFill>
                <a:schemeClr val="tx1"/>
              </a:solidFill>
              <a:latin typeface="Maiandra GD" panose="020E0502030308020204" pitchFamily="34" charset="0"/>
            </a:endParaRPr>
          </a:p>
          <a:p>
            <a:endParaRPr lang="en-GB" sz="1400" b="1" dirty="0">
              <a:solidFill>
                <a:schemeClr val="tx1"/>
              </a:solidFill>
              <a:latin typeface="Maiandra GD" panose="020E0502030308020204" pitchFamily="34" charset="0"/>
            </a:endParaRPr>
          </a:p>
          <a:p>
            <a:endParaRPr lang="en-GB" sz="1400" b="1" dirty="0">
              <a:solidFill>
                <a:schemeClr val="tx1"/>
              </a:solidFill>
              <a:latin typeface="Maiandra GD" panose="020E0502030308020204" pitchFamily="34" charset="0"/>
            </a:endParaRPr>
          </a:p>
          <a:p>
            <a:endParaRPr lang="en-GB" sz="1400" b="1" dirty="0">
              <a:solidFill>
                <a:schemeClr val="tx1"/>
              </a:solidFill>
              <a:latin typeface="Maiandra GD" panose="020E0502030308020204" pitchFamily="34" charset="0"/>
            </a:endParaRPr>
          </a:p>
          <a:p>
            <a:endParaRPr lang="en-GB" sz="1400" b="1" dirty="0">
              <a:solidFill>
                <a:schemeClr val="tx1"/>
              </a:solidFill>
              <a:latin typeface="Maiandra GD" panose="020E0502030308020204" pitchFamily="34" charset="0"/>
            </a:endParaRPr>
          </a:p>
        </p:txBody>
      </p:sp>
      <p:sp>
        <p:nvSpPr>
          <p:cNvPr id="3" name="Rectangle 2">
            <a:extLst>
              <a:ext uri="{FF2B5EF4-FFF2-40B4-BE49-F238E27FC236}">
                <a16:creationId xmlns:a16="http://schemas.microsoft.com/office/drawing/2014/main" id="{153EC024-A22B-A4EA-E44C-3A318871DB93}"/>
              </a:ext>
            </a:extLst>
          </p:cNvPr>
          <p:cNvSpPr/>
          <p:nvPr/>
        </p:nvSpPr>
        <p:spPr>
          <a:xfrm>
            <a:off x="12545568" y="3870431"/>
            <a:ext cx="2430520" cy="1053255"/>
          </a:xfrm>
          <a:prstGeom prst="rect">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GB" sz="1400" b="1" dirty="0">
                <a:solidFill>
                  <a:schemeClr val="tx1"/>
                </a:solidFill>
                <a:latin typeface="Maiandra GD" panose="020E0502030308020204" pitchFamily="34" charset="0"/>
              </a:rPr>
              <a:t>Learning Events: </a:t>
            </a:r>
          </a:p>
          <a:p>
            <a:r>
              <a:rPr lang="en-US" sz="1400" dirty="0">
                <a:solidFill>
                  <a:schemeClr val="tx1"/>
                </a:solidFill>
                <a:latin typeface="Maiandra GD" panose="020E0502030308020204" pitchFamily="34" charset="0"/>
                <a:ea typeface="Calibri" panose="020F0502020204030204" pitchFamily="34" charset="0"/>
                <a:cs typeface="Times New Roman" panose="02020603050405020304" pitchFamily="18" charset="0"/>
              </a:rPr>
              <a:t>Spelling Bee</a:t>
            </a:r>
          </a:p>
          <a:p>
            <a:r>
              <a:rPr lang="en-US" sz="1400" dirty="0">
                <a:solidFill>
                  <a:schemeClr val="tx1"/>
                </a:solidFill>
                <a:effectLst/>
                <a:latin typeface="Maiandra GD" panose="020E0502030308020204" pitchFamily="34" charset="0"/>
                <a:ea typeface="Calibri" panose="020F0502020204030204" pitchFamily="34" charset="0"/>
                <a:cs typeface="Times New Roman" panose="02020603050405020304" pitchFamily="18" charset="0"/>
              </a:rPr>
              <a:t>Nati</a:t>
            </a:r>
            <a:r>
              <a:rPr lang="en-US" sz="1400" dirty="0">
                <a:solidFill>
                  <a:schemeClr val="tx1"/>
                </a:solidFill>
                <a:latin typeface="Maiandra GD" panose="020E0502030308020204" pitchFamily="34" charset="0"/>
                <a:ea typeface="Calibri" panose="020F0502020204030204" pitchFamily="34" charset="0"/>
                <a:cs typeface="Times New Roman" panose="02020603050405020304" pitchFamily="18" charset="0"/>
              </a:rPr>
              <a:t>vity Performance</a:t>
            </a:r>
          </a:p>
          <a:p>
            <a:r>
              <a:rPr lang="en-US" sz="1400" dirty="0">
                <a:solidFill>
                  <a:schemeClr val="tx1"/>
                </a:solidFill>
                <a:latin typeface="Maiandra GD" panose="020E0502030308020204" pitchFamily="34" charset="0"/>
                <a:ea typeface="Calibri" panose="020F0502020204030204" pitchFamily="34" charset="0"/>
                <a:cs typeface="Times New Roman" panose="02020603050405020304" pitchFamily="18" charset="0"/>
              </a:rPr>
              <a:t>Sporting Events </a:t>
            </a:r>
          </a:p>
        </p:txBody>
      </p:sp>
      <p:sp>
        <p:nvSpPr>
          <p:cNvPr id="4" name="TextBox 3">
            <a:extLst>
              <a:ext uri="{FF2B5EF4-FFF2-40B4-BE49-F238E27FC236}">
                <a16:creationId xmlns:a16="http://schemas.microsoft.com/office/drawing/2014/main" id="{A8071E03-4DCA-EA64-E34B-09E549EC3C28}"/>
              </a:ext>
            </a:extLst>
          </p:cNvPr>
          <p:cNvSpPr txBox="1"/>
          <p:nvPr/>
        </p:nvSpPr>
        <p:spPr>
          <a:xfrm>
            <a:off x="13200438" y="1977803"/>
            <a:ext cx="2226899" cy="461665"/>
          </a:xfrm>
          <a:prstGeom prst="rect">
            <a:avLst/>
          </a:prstGeom>
          <a:noFill/>
        </p:spPr>
        <p:txBody>
          <a:bodyPr wrap="square" rtlCol="0">
            <a:spAutoFit/>
          </a:bodyPr>
          <a:lstStyle/>
          <a:p>
            <a:pPr algn="ctr"/>
            <a:r>
              <a:rPr lang="en-GB" sz="1200" dirty="0"/>
              <a:t>Living as Children of Light: </a:t>
            </a:r>
          </a:p>
          <a:p>
            <a:pPr algn="ctr"/>
            <a:r>
              <a:rPr lang="en-GB" sz="1200" dirty="0"/>
              <a:t>Our ‘Shine’ Curriculum</a:t>
            </a:r>
          </a:p>
        </p:txBody>
      </p:sp>
      <p:sp>
        <p:nvSpPr>
          <p:cNvPr id="5" name="Rectangle 4">
            <a:extLst>
              <a:ext uri="{FF2B5EF4-FFF2-40B4-BE49-F238E27FC236}">
                <a16:creationId xmlns:a16="http://schemas.microsoft.com/office/drawing/2014/main" id="{CC9B5129-550A-C437-6B37-67C5DFC82F90}"/>
              </a:ext>
            </a:extLst>
          </p:cNvPr>
          <p:cNvSpPr/>
          <p:nvPr/>
        </p:nvSpPr>
        <p:spPr>
          <a:xfrm>
            <a:off x="12564619" y="5066722"/>
            <a:ext cx="2430520" cy="4096328"/>
          </a:xfrm>
          <a:prstGeom prst="rect">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GB" sz="1400" b="1" dirty="0">
                <a:solidFill>
                  <a:schemeClr val="tx1"/>
                </a:solidFill>
                <a:latin typeface="Maiandra GD" panose="020E0502030308020204" pitchFamily="34" charset="0"/>
              </a:rPr>
              <a:t>Key Vocabulary</a:t>
            </a:r>
          </a:p>
          <a:p>
            <a:endParaRPr lang="en-GB" sz="1400" b="1" dirty="0">
              <a:solidFill>
                <a:schemeClr val="tx1"/>
              </a:solidFill>
              <a:latin typeface="Maiandra GD" panose="020E0502030308020204" pitchFamily="34" charset="0"/>
              <a:ea typeface="Calibri" panose="020F0502020204030204" pitchFamily="34" charset="0"/>
              <a:cs typeface="Times New Roman" panose="02020603050405020304" pitchFamily="18" charset="0"/>
            </a:endParaRPr>
          </a:p>
          <a:p>
            <a:endParaRPr lang="en-GB" sz="1400" b="1" dirty="0">
              <a:solidFill>
                <a:schemeClr val="tx1"/>
              </a:solidFill>
              <a:latin typeface="Maiandra GD" panose="020E0502030308020204" pitchFamily="34" charset="0"/>
              <a:ea typeface="Calibri" panose="020F0502020204030204" pitchFamily="34" charset="0"/>
              <a:cs typeface="Times New Roman" panose="02020603050405020304" pitchFamily="18" charset="0"/>
            </a:endParaRPr>
          </a:p>
          <a:p>
            <a:endParaRPr lang="en-GB" sz="1400" b="1" dirty="0">
              <a:solidFill>
                <a:schemeClr val="tx1"/>
              </a:solidFill>
              <a:latin typeface="Maiandra GD" panose="020E0502030308020204" pitchFamily="34" charset="0"/>
              <a:ea typeface="Calibri" panose="020F0502020204030204" pitchFamily="34" charset="0"/>
              <a:cs typeface="Times New Roman" panose="02020603050405020304" pitchFamily="18" charset="0"/>
            </a:endParaRPr>
          </a:p>
          <a:p>
            <a:endParaRPr lang="en-GB" sz="1400" b="1" dirty="0">
              <a:solidFill>
                <a:schemeClr val="tx1"/>
              </a:solidFill>
              <a:latin typeface="Maiandra GD" panose="020E0502030308020204" pitchFamily="34" charset="0"/>
              <a:ea typeface="Calibri" panose="020F0502020204030204" pitchFamily="34" charset="0"/>
              <a:cs typeface="Times New Roman" panose="02020603050405020304" pitchFamily="18" charset="0"/>
            </a:endParaRPr>
          </a:p>
          <a:p>
            <a:endParaRPr lang="en-GB" sz="1400" b="1" dirty="0">
              <a:solidFill>
                <a:schemeClr val="tx1"/>
              </a:solidFill>
              <a:latin typeface="Maiandra GD" panose="020E0502030308020204" pitchFamily="34" charset="0"/>
              <a:ea typeface="Calibri" panose="020F0502020204030204" pitchFamily="34" charset="0"/>
              <a:cs typeface="Times New Roman" panose="02020603050405020304" pitchFamily="18" charset="0"/>
            </a:endParaRPr>
          </a:p>
          <a:p>
            <a:endParaRPr lang="en-GB" sz="1400" b="1" dirty="0">
              <a:solidFill>
                <a:schemeClr val="tx1"/>
              </a:solidFill>
              <a:latin typeface="Maiandra GD" panose="020E0502030308020204" pitchFamily="34" charset="0"/>
              <a:ea typeface="Calibri" panose="020F0502020204030204" pitchFamily="34" charset="0"/>
              <a:cs typeface="Times New Roman" panose="02020603050405020304" pitchFamily="18" charset="0"/>
            </a:endParaRPr>
          </a:p>
          <a:p>
            <a:endParaRPr lang="en-GB" sz="1400" b="1" dirty="0">
              <a:solidFill>
                <a:schemeClr val="tx1"/>
              </a:solidFill>
              <a:latin typeface="Maiandra GD" panose="020E0502030308020204" pitchFamily="34" charset="0"/>
              <a:ea typeface="Calibri" panose="020F0502020204030204" pitchFamily="34" charset="0"/>
              <a:cs typeface="Times New Roman" panose="02020603050405020304" pitchFamily="18" charset="0"/>
            </a:endParaRPr>
          </a:p>
          <a:p>
            <a:endParaRPr lang="en-GB" sz="1400" b="1" dirty="0">
              <a:solidFill>
                <a:schemeClr val="tx1"/>
              </a:solidFill>
              <a:latin typeface="Maiandra GD" panose="020E0502030308020204" pitchFamily="34" charset="0"/>
              <a:ea typeface="Calibri" panose="020F0502020204030204" pitchFamily="34" charset="0"/>
              <a:cs typeface="Times New Roman" panose="02020603050405020304" pitchFamily="18" charset="0"/>
            </a:endParaRPr>
          </a:p>
          <a:p>
            <a:endParaRPr lang="en-GB" sz="1400" b="1" dirty="0">
              <a:solidFill>
                <a:schemeClr val="tx1"/>
              </a:solidFill>
              <a:latin typeface="Maiandra GD" panose="020E0502030308020204" pitchFamily="34" charset="0"/>
              <a:ea typeface="Calibri" panose="020F0502020204030204" pitchFamily="34" charset="0"/>
              <a:cs typeface="Times New Roman" panose="02020603050405020304" pitchFamily="18" charset="0"/>
            </a:endParaRPr>
          </a:p>
          <a:p>
            <a:endParaRPr lang="en-GB" sz="1400" b="1" dirty="0">
              <a:solidFill>
                <a:schemeClr val="tx1"/>
              </a:solidFill>
              <a:latin typeface="Maiandra GD" panose="020E0502030308020204" pitchFamily="34" charset="0"/>
              <a:ea typeface="Calibri" panose="020F0502020204030204" pitchFamily="34" charset="0"/>
              <a:cs typeface="Times New Roman" panose="02020603050405020304" pitchFamily="18" charset="0"/>
            </a:endParaRPr>
          </a:p>
          <a:p>
            <a:endParaRPr lang="en-GB" sz="1400" b="1" dirty="0">
              <a:solidFill>
                <a:schemeClr val="tx1"/>
              </a:solidFill>
              <a:latin typeface="Maiandra GD" panose="020E0502030308020204" pitchFamily="34" charset="0"/>
              <a:ea typeface="Calibri" panose="020F0502020204030204" pitchFamily="34" charset="0"/>
              <a:cs typeface="Times New Roman" panose="02020603050405020304" pitchFamily="18" charset="0"/>
            </a:endParaRPr>
          </a:p>
          <a:p>
            <a:endParaRPr lang="en-GB" sz="1400" b="1" dirty="0">
              <a:solidFill>
                <a:schemeClr val="tx1"/>
              </a:solidFill>
              <a:latin typeface="Maiandra GD" panose="020E0502030308020204" pitchFamily="34" charset="0"/>
              <a:ea typeface="Calibri" panose="020F0502020204030204" pitchFamily="34" charset="0"/>
              <a:cs typeface="Times New Roman" panose="02020603050405020304" pitchFamily="18" charset="0"/>
            </a:endParaRPr>
          </a:p>
          <a:p>
            <a:endParaRPr lang="en-GB" sz="1400" b="1" dirty="0">
              <a:solidFill>
                <a:schemeClr val="tx1"/>
              </a:solidFill>
              <a:latin typeface="Maiandra GD" panose="020E0502030308020204" pitchFamily="34" charset="0"/>
              <a:ea typeface="Calibri" panose="020F0502020204030204" pitchFamily="34" charset="0"/>
              <a:cs typeface="Times New Roman" panose="02020603050405020304" pitchFamily="18" charset="0"/>
            </a:endParaRPr>
          </a:p>
          <a:p>
            <a:endParaRPr lang="en-GB" sz="1400" b="1" dirty="0">
              <a:solidFill>
                <a:schemeClr val="tx1"/>
              </a:solidFill>
              <a:latin typeface="Maiandra GD" panose="020E0502030308020204" pitchFamily="34" charset="0"/>
              <a:ea typeface="Calibri" panose="020F0502020204030204" pitchFamily="34" charset="0"/>
              <a:cs typeface="Times New Roman" panose="02020603050405020304" pitchFamily="18" charset="0"/>
            </a:endParaRPr>
          </a:p>
          <a:p>
            <a:endParaRPr lang="en-GB" sz="1400" b="1" dirty="0">
              <a:solidFill>
                <a:schemeClr val="tx1"/>
              </a:solidFill>
              <a:latin typeface="Maiandra GD" panose="020E0502030308020204" pitchFamily="34" charset="0"/>
              <a:ea typeface="Calibri" panose="020F0502020204030204" pitchFamily="34" charset="0"/>
              <a:cs typeface="Times New Roman" panose="02020603050405020304" pitchFamily="18" charset="0"/>
            </a:endParaRPr>
          </a:p>
          <a:p>
            <a:endParaRPr lang="en-GB" sz="1400" b="1" dirty="0">
              <a:solidFill>
                <a:schemeClr val="tx1"/>
              </a:solidFill>
              <a:latin typeface="Maiandra GD" panose="020E0502030308020204" pitchFamily="34" charset="0"/>
              <a:ea typeface="Calibri" panose="020F0502020204030204" pitchFamily="34" charset="0"/>
              <a:cs typeface="Times New Roman" panose="02020603050405020304" pitchFamily="18" charset="0"/>
            </a:endParaRPr>
          </a:p>
          <a:p>
            <a:endParaRPr lang="en-GB" sz="1400" b="1" dirty="0">
              <a:solidFill>
                <a:schemeClr val="tx1"/>
              </a:solidFill>
              <a:latin typeface="Maiandra GD" panose="020E0502030308020204" pitchFamily="34" charset="0"/>
              <a:ea typeface="Calibri" panose="020F0502020204030204" pitchFamily="34" charset="0"/>
              <a:cs typeface="Times New Roman" panose="02020603050405020304" pitchFamily="18" charset="0"/>
            </a:endParaRPr>
          </a:p>
          <a:p>
            <a:endParaRPr lang="en-US" sz="1400" dirty="0">
              <a:solidFill>
                <a:schemeClr val="tx1"/>
              </a:solidFill>
              <a:latin typeface="Maiandra GD" panose="020E0502030308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821596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stretch>
            <a:fillRect/>
          </a:stretch>
        </p:blipFill>
        <p:spPr>
          <a:xfrm>
            <a:off x="1" y="8038"/>
            <a:ext cx="1110576" cy="1415772"/>
          </a:xfrm>
          <a:prstGeom prst="rect">
            <a:avLst/>
          </a:prstGeom>
        </p:spPr>
      </p:pic>
      <p:sp>
        <p:nvSpPr>
          <p:cNvPr id="7" name="TextBox 6"/>
          <p:cNvSpPr txBox="1"/>
          <p:nvPr/>
        </p:nvSpPr>
        <p:spPr>
          <a:xfrm>
            <a:off x="1168164" y="114368"/>
            <a:ext cx="8920216" cy="1415772"/>
          </a:xfrm>
          <a:prstGeom prst="rect">
            <a:avLst/>
          </a:prstGeom>
          <a:noFill/>
        </p:spPr>
        <p:txBody>
          <a:bodyPr wrap="square" rtlCol="0">
            <a:spAutoFit/>
          </a:bodyPr>
          <a:lstStyle/>
          <a:p>
            <a:r>
              <a:rPr lang="en-GB" dirty="0">
                <a:latin typeface="Maiandra GD" panose="020E0502030308020204" pitchFamily="34" charset="0"/>
              </a:rPr>
              <a:t>SOUTH DARLEY C.E. PRIMARY SCHOOL THEME OVERVIEW</a:t>
            </a:r>
          </a:p>
          <a:p>
            <a:r>
              <a:rPr lang="en-GB" sz="2400" dirty="0">
                <a:latin typeface="Maiandra GD" panose="020E0502030308020204" pitchFamily="34" charset="0"/>
              </a:rPr>
              <a:t>BEST OF </a:t>
            </a:r>
            <a:r>
              <a:rPr lang="en-GB" sz="2400" dirty="0" smtClean="0">
                <a:latin typeface="Maiandra GD" panose="020E0502030308020204" pitchFamily="34" charset="0"/>
              </a:rPr>
              <a:t>BRITISH? </a:t>
            </a:r>
            <a:r>
              <a:rPr lang="en-GB" sz="2400" dirty="0">
                <a:latin typeface="Maiandra GD" panose="020E0502030308020204" pitchFamily="34" charset="0"/>
              </a:rPr>
              <a:t>(LKS2)</a:t>
            </a:r>
          </a:p>
          <a:p>
            <a:r>
              <a:rPr lang="en-GB" sz="1100" dirty="0">
                <a:latin typeface="Maiandra GD" panose="020E0502030308020204" pitchFamily="34" charset="0"/>
                <a:ea typeface="Calibri" panose="020F0502020204030204" pitchFamily="34" charset="0"/>
                <a:cs typeface="Times New Roman" panose="02020603050405020304" pitchFamily="18" charset="0"/>
              </a:rPr>
              <a:t>British Values topic </a:t>
            </a:r>
            <a:r>
              <a:rPr lang="en-GB" sz="1100" dirty="0">
                <a:effectLst/>
                <a:latin typeface="Maiandra GD" panose="020E0502030308020204" pitchFamily="34" charset="0"/>
                <a:ea typeface="Calibri" panose="020F0502020204030204" pitchFamily="34" charset="0"/>
                <a:cs typeface="Times New Roman" panose="02020603050405020304" pitchFamily="18" charset="0"/>
              </a:rPr>
              <a:t>– looking at democracy, Empire and values which make us British. Juniors </a:t>
            </a:r>
            <a:r>
              <a:rPr lang="en-GB" sz="1100" dirty="0">
                <a:latin typeface="Maiandra GD" panose="020E0502030308020204" pitchFamily="34" charset="0"/>
                <a:ea typeface="Calibri" panose="020F0502020204030204" pitchFamily="34" charset="0"/>
                <a:cs typeface="Times New Roman" panose="02020603050405020304" pitchFamily="18" charset="0"/>
              </a:rPr>
              <a:t>will concentrate on the </a:t>
            </a:r>
            <a:r>
              <a:rPr lang="en-GB" sz="1100" dirty="0">
                <a:effectLst/>
                <a:latin typeface="Maiandra GD" panose="020E0502030308020204" pitchFamily="34" charset="0"/>
                <a:ea typeface="Calibri" panose="020F0502020204030204" pitchFamily="34" charset="0"/>
                <a:cs typeface="Times New Roman" panose="02020603050405020304" pitchFamily="18" charset="0"/>
              </a:rPr>
              <a:t>Romans – looking at a period of history which links in with so much of our culture.</a:t>
            </a:r>
            <a:r>
              <a:rPr lang="en-GB" sz="1100" dirty="0">
                <a:latin typeface="Maiandra GD" panose="020E0502030308020204" pitchFamily="34" charset="0"/>
                <a:ea typeface="Calibri" panose="020F0502020204030204" pitchFamily="34" charset="0"/>
                <a:cs typeface="Times New Roman" panose="02020603050405020304" pitchFamily="18" charset="0"/>
              </a:rPr>
              <a:t> This involves</a:t>
            </a:r>
            <a:r>
              <a:rPr lang="en-GB" sz="1100" dirty="0">
                <a:effectLst/>
                <a:latin typeface="Maiandra GD" panose="020E0502030308020204" pitchFamily="34" charset="0"/>
                <a:ea typeface="Calibri" panose="020F0502020204030204" pitchFamily="34" charset="0"/>
                <a:cs typeface="Times New Roman" panose="02020603050405020304" pitchFamily="18" charset="0"/>
              </a:rPr>
              <a:t> </a:t>
            </a:r>
            <a:r>
              <a:rPr lang="en-GB" sz="1100" dirty="0">
                <a:latin typeface="Maiandra GD" panose="020E0502030308020204" pitchFamily="34" charset="0"/>
                <a:ea typeface="Calibri" panose="020F0502020204030204" pitchFamily="34" charset="0"/>
                <a:cs typeface="Times New Roman" panose="02020603050405020304" pitchFamily="18" charset="0"/>
              </a:rPr>
              <a:t>c</a:t>
            </a:r>
            <a:r>
              <a:rPr lang="en-GB" sz="1100" dirty="0">
                <a:effectLst/>
                <a:latin typeface="Maiandra GD" panose="020E0502030308020204" pitchFamily="34" charset="0"/>
                <a:ea typeface="Calibri" panose="020F0502020204030204" pitchFamily="34" charset="0"/>
                <a:cs typeface="Times New Roman" panose="02020603050405020304" pitchFamily="18" charset="0"/>
              </a:rPr>
              <a:t>elebrating different parts of the UK, how the Romans have impacted on us toda</a:t>
            </a:r>
            <a:r>
              <a:rPr lang="en-GB" sz="1100" dirty="0">
                <a:latin typeface="Maiandra GD" panose="020E0502030308020204" pitchFamily="34" charset="0"/>
                <a:ea typeface="Calibri" panose="020F0502020204030204" pitchFamily="34" charset="0"/>
                <a:cs typeface="Times New Roman" panose="02020603050405020304" pitchFamily="18" charset="0"/>
              </a:rPr>
              <a:t>y and looking at what</a:t>
            </a:r>
            <a:r>
              <a:rPr lang="en-GB" sz="1100" dirty="0">
                <a:effectLst/>
                <a:latin typeface="Maiandra GD" panose="020E0502030308020204" pitchFamily="34" charset="0"/>
                <a:ea typeface="Calibri" panose="020F0502020204030204" pitchFamily="34" charset="0"/>
                <a:cs typeface="Times New Roman" panose="02020603050405020304" pitchFamily="18" charset="0"/>
              </a:rPr>
              <a:t> Romans gave us that we still use. </a:t>
            </a:r>
            <a:r>
              <a:rPr lang="en-GB" sz="1100" dirty="0">
                <a:latin typeface="Maiandra GD" panose="020E0502030308020204" pitchFamily="34" charset="0"/>
                <a:ea typeface="Calibri" panose="020F0502020204030204" pitchFamily="34" charset="0"/>
                <a:cs typeface="Times New Roman" panose="02020603050405020304" pitchFamily="18" charset="0"/>
              </a:rPr>
              <a:t>Infants will look at the lives of British people and their significant contributions. Along with the </a:t>
            </a:r>
            <a:r>
              <a:rPr lang="en-GB" sz="1100" dirty="0">
                <a:effectLst/>
                <a:latin typeface="Maiandra GD" panose="020E0502030308020204" pitchFamily="34" charset="0"/>
                <a:ea typeface="Calibri" panose="020F0502020204030204" pitchFamily="34" charset="0"/>
                <a:cs typeface="Times New Roman" panose="02020603050405020304" pitchFamily="18" charset="0"/>
              </a:rPr>
              <a:t>Gunpowder plot – major event in British History. Democracy – how to protest. What is appropriate and not.</a:t>
            </a:r>
            <a:endParaRPr lang="en-GB" sz="1400" dirty="0"/>
          </a:p>
        </p:txBody>
      </p:sp>
      <p:pic>
        <p:nvPicPr>
          <p:cNvPr id="8" name="Picture 7"/>
          <p:cNvPicPr>
            <a:picLocks noChangeAspect="1"/>
          </p:cNvPicPr>
          <p:nvPr/>
        </p:nvPicPr>
        <p:blipFill>
          <a:blip r:embed="rId3"/>
          <a:stretch>
            <a:fillRect/>
          </a:stretch>
        </p:blipFill>
        <p:spPr>
          <a:xfrm>
            <a:off x="13565031" y="20212"/>
            <a:ext cx="1522570" cy="1957591"/>
          </a:xfrm>
          <a:prstGeom prst="rect">
            <a:avLst/>
          </a:prstGeom>
        </p:spPr>
      </p:pic>
      <p:graphicFrame>
        <p:nvGraphicFramePr>
          <p:cNvPr id="10" name="Table 9"/>
          <p:cNvGraphicFramePr>
            <a:graphicFrameLocks noGrp="1"/>
          </p:cNvGraphicFramePr>
          <p:nvPr>
            <p:extLst>
              <p:ext uri="{D42A27DB-BD31-4B8C-83A1-F6EECF244321}">
                <p14:modId xmlns:p14="http://schemas.microsoft.com/office/powerpoint/2010/main" val="952272696"/>
              </p:ext>
            </p:extLst>
          </p:nvPr>
        </p:nvGraphicFramePr>
        <p:xfrm>
          <a:off x="111512" y="1530140"/>
          <a:ext cx="12285354" cy="5284787"/>
        </p:xfrm>
        <a:graphic>
          <a:graphicData uri="http://schemas.openxmlformats.org/drawingml/2006/table">
            <a:tbl>
              <a:tblPr firstRow="1" bandRow="1">
                <a:tableStyleId>{5C22544A-7EE6-4342-B048-85BDC9FD1C3A}</a:tableStyleId>
              </a:tblPr>
              <a:tblGrid>
                <a:gridCol w="2166993">
                  <a:extLst>
                    <a:ext uri="{9D8B030D-6E8A-4147-A177-3AD203B41FA5}">
                      <a16:colId xmlns:a16="http://schemas.microsoft.com/office/drawing/2014/main" val="1492498100"/>
                    </a:ext>
                  </a:extLst>
                </a:gridCol>
                <a:gridCol w="2338465">
                  <a:extLst>
                    <a:ext uri="{9D8B030D-6E8A-4147-A177-3AD203B41FA5}">
                      <a16:colId xmlns:a16="http://schemas.microsoft.com/office/drawing/2014/main" val="820268417"/>
                    </a:ext>
                  </a:extLst>
                </a:gridCol>
                <a:gridCol w="1259174">
                  <a:extLst>
                    <a:ext uri="{9D8B030D-6E8A-4147-A177-3AD203B41FA5}">
                      <a16:colId xmlns:a16="http://schemas.microsoft.com/office/drawing/2014/main" val="1983208221"/>
                    </a:ext>
                  </a:extLst>
                </a:gridCol>
                <a:gridCol w="1304145">
                  <a:extLst>
                    <a:ext uri="{9D8B030D-6E8A-4147-A177-3AD203B41FA5}">
                      <a16:colId xmlns:a16="http://schemas.microsoft.com/office/drawing/2014/main" val="176128998"/>
                    </a:ext>
                  </a:extLst>
                </a:gridCol>
                <a:gridCol w="2718647">
                  <a:extLst>
                    <a:ext uri="{9D8B030D-6E8A-4147-A177-3AD203B41FA5}">
                      <a16:colId xmlns:a16="http://schemas.microsoft.com/office/drawing/2014/main" val="3143878863"/>
                    </a:ext>
                  </a:extLst>
                </a:gridCol>
                <a:gridCol w="2497930">
                  <a:extLst>
                    <a:ext uri="{9D8B030D-6E8A-4147-A177-3AD203B41FA5}">
                      <a16:colId xmlns:a16="http://schemas.microsoft.com/office/drawing/2014/main" val="1854702480"/>
                    </a:ext>
                  </a:extLst>
                </a:gridCol>
              </a:tblGrid>
              <a:tr h="260946">
                <a:tc>
                  <a:txBody>
                    <a:bodyPr/>
                    <a:lstStyle/>
                    <a:p>
                      <a:r>
                        <a:rPr lang="en-GB" sz="1050" dirty="0">
                          <a:latin typeface="Maiandra GD" panose="020E0502030308020204" pitchFamily="34" charset="0"/>
                        </a:rPr>
                        <a:t>History</a:t>
                      </a:r>
                    </a:p>
                  </a:txBody>
                  <a:tcPr/>
                </a:tc>
                <a:tc>
                  <a:txBody>
                    <a:bodyPr/>
                    <a:lstStyle/>
                    <a:p>
                      <a:r>
                        <a:rPr lang="en-GB" sz="1200" dirty="0">
                          <a:latin typeface="Maiandra GD" panose="020E0502030308020204" pitchFamily="34" charset="0"/>
                        </a:rPr>
                        <a:t>Geography</a:t>
                      </a:r>
                    </a:p>
                  </a:txBody>
                  <a:tcPr/>
                </a:tc>
                <a:tc>
                  <a:txBody>
                    <a:bodyPr/>
                    <a:lstStyle/>
                    <a:p>
                      <a:r>
                        <a:rPr lang="en-GB" sz="1200" dirty="0">
                          <a:latin typeface="Maiandra GD" panose="020E0502030308020204" pitchFamily="34" charset="0"/>
                        </a:rPr>
                        <a:t>Art </a:t>
                      </a:r>
                    </a:p>
                  </a:txBody>
                  <a:tcPr/>
                </a:tc>
                <a:tc>
                  <a:txBody>
                    <a:bodyPr/>
                    <a:lstStyle/>
                    <a:p>
                      <a:r>
                        <a:rPr lang="en-GB" sz="1200" dirty="0">
                          <a:latin typeface="Maiandra GD" panose="020E0502030308020204" pitchFamily="34" charset="0"/>
                        </a:rPr>
                        <a:t>DT</a:t>
                      </a:r>
                    </a:p>
                  </a:txBody>
                  <a:tcPr/>
                </a:tc>
                <a:tc>
                  <a:txBody>
                    <a:bodyPr/>
                    <a:lstStyle/>
                    <a:p>
                      <a:r>
                        <a:rPr lang="en-GB" sz="1200" dirty="0">
                          <a:latin typeface="Maiandra GD" panose="020E0502030308020204" pitchFamily="34" charset="0"/>
                        </a:rPr>
                        <a:t>Science</a:t>
                      </a:r>
                    </a:p>
                  </a:txBody>
                  <a:tcPr/>
                </a:tc>
                <a:tc>
                  <a:txBody>
                    <a:bodyPr/>
                    <a:lstStyle/>
                    <a:p>
                      <a:r>
                        <a:rPr lang="en-GB" sz="1200" dirty="0">
                          <a:latin typeface="Maiandra GD" panose="020E0502030308020204" pitchFamily="34" charset="0"/>
                        </a:rPr>
                        <a:t>Literacy</a:t>
                      </a:r>
                    </a:p>
                  </a:txBody>
                  <a:tcPr/>
                </a:tc>
                <a:extLst>
                  <a:ext uri="{0D108BD9-81ED-4DB2-BD59-A6C34878D82A}">
                    <a16:rowId xmlns:a16="http://schemas.microsoft.com/office/drawing/2014/main" val="2580129712"/>
                  </a:ext>
                </a:extLst>
              </a:tr>
              <a:tr h="5010467">
                <a:tc>
                  <a:txBody>
                    <a:bodyPr/>
                    <a:lstStyle/>
                    <a:p>
                      <a:pPr>
                        <a:lnSpc>
                          <a:spcPct val="107000"/>
                        </a:lnSpc>
                        <a:spcAft>
                          <a:spcPts val="800"/>
                        </a:spcAft>
                      </a:pPr>
                      <a:r>
                        <a:rPr lang="en-US" sz="1000" kern="100" dirty="0">
                          <a:effectLst/>
                          <a:latin typeface="Maiandra GD" panose="020E0502030308020204" pitchFamily="34" charset="0"/>
                          <a:ea typeface="Calibri" panose="020F0502020204030204" pitchFamily="34" charset="0"/>
                          <a:cs typeface="Times New Roman" panose="02020603050405020304" pitchFamily="18" charset="0"/>
                        </a:rPr>
                        <a:t>Use a range of primary and </a:t>
                      </a:r>
                      <a:r>
                        <a:rPr lang="en-US" sz="900" kern="100" dirty="0">
                          <a:effectLst/>
                          <a:latin typeface="Maiandra GD" panose="020E0502030308020204" pitchFamily="34" charset="0"/>
                          <a:ea typeface="Calibri" panose="020F0502020204030204" pitchFamily="34" charset="0"/>
                          <a:cs typeface="Times New Roman" panose="02020603050405020304" pitchFamily="18" charset="0"/>
                        </a:rPr>
                        <a:t>secondary sources to find out about key features, aspects and events of the Roman era. Find out about the everyday lives of Romans in Britain compared with our life today. Children complete a comparison exercise between now and then. </a:t>
                      </a:r>
                      <a:endParaRPr lang="en-GB" sz="9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900" kern="100" dirty="0">
                          <a:effectLst/>
                          <a:latin typeface="Maiandra GD" panose="020E0502030308020204" pitchFamily="34" charset="0"/>
                          <a:ea typeface="Calibri" panose="020F0502020204030204" pitchFamily="34" charset="0"/>
                          <a:cs typeface="Times New Roman" panose="02020603050405020304" pitchFamily="18" charset="0"/>
                        </a:rPr>
                        <a:t>Explain how Roman life has impacted us in our life today. Look at a variety of infrastructure including maps of Roman Roads and the layout of Roman towns, architectural structures which are still around and used today and what things we have now which originate from Romans e.g. sports arenas in the round, public baths etc. Explore what they were and what they were used for. Note key changes in Roman Britain over the period of the reign and be able to give reasons for those changes. </a:t>
                      </a:r>
                      <a:endParaRPr lang="en-GB" sz="9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900" kern="100" dirty="0">
                          <a:effectLst/>
                          <a:latin typeface="Maiandra GD" panose="020E0502030308020204" pitchFamily="34" charset="0"/>
                          <a:ea typeface="Calibri" panose="020F0502020204030204" pitchFamily="34" charset="0"/>
                          <a:cs typeface="Times New Roman" panose="02020603050405020304" pitchFamily="18" charset="0"/>
                        </a:rPr>
                        <a:t>Sequence the Roman period of history in relation to other great periods of history, including those that are sometimes further apart. Create a class timeline. </a:t>
                      </a:r>
                      <a:endParaRPr lang="en-GB" sz="9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900" kern="100" dirty="0">
                          <a:solidFill>
                            <a:srgbClr val="1C1C1C"/>
                          </a:solidFill>
                          <a:effectLst/>
                          <a:latin typeface="Maiandra GD" panose="020E0502030308020204" pitchFamily="34" charset="0"/>
                          <a:ea typeface="Roboto" panose="02000000000000000000" pitchFamily="2" charset="0"/>
                          <a:cs typeface="Roboto" panose="02000000000000000000" pitchFamily="2" charset="0"/>
                        </a:rPr>
                        <a:t>Describe connections and contrasts between aspects of history, people, events and artefacts studied. </a:t>
                      </a:r>
                      <a:r>
                        <a:rPr lang="en-US" sz="900" kern="100" dirty="0">
                          <a:effectLst/>
                          <a:latin typeface="Maiandra GD" panose="020E0502030308020204" pitchFamily="34" charset="0"/>
                          <a:ea typeface="Calibri" panose="020F0502020204030204" pitchFamily="34" charset="0"/>
                          <a:cs typeface="Times New Roman" panose="02020603050405020304" pitchFamily="18" charset="0"/>
                        </a:rPr>
                        <a:t>Look at different versions of events e.g. Boudicca and understand why the accounts may be different</a:t>
                      </a:r>
                      <a:endParaRPr lang="en-GB"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07000"/>
                        </a:lnSpc>
                        <a:spcAft>
                          <a:spcPts val="800"/>
                        </a:spcAft>
                      </a:pPr>
                      <a:r>
                        <a:rPr lang="en-US" sz="1000" dirty="0">
                          <a:effectLst/>
                          <a:latin typeface="Maiandra GD" panose="020E0502030308020204" pitchFamily="34" charset="0"/>
                          <a:ea typeface="Calibri" panose="020F0502020204030204" pitchFamily="34" charset="0"/>
                          <a:cs typeface="Times New Roman" panose="02020603050405020304" pitchFamily="18" charset="0"/>
                        </a:rPr>
                        <a:t>Identify key Roman settlements in the UK. Using the example of an old Roman Town e.g. Chesterfield, consider how land use patterns have changed over time. Visit to the Grosvenor Museum to see excavations showing changes over time.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000" dirty="0">
                          <a:effectLst/>
                          <a:latin typeface="Maiandra GD" panose="020E0502030308020204" pitchFamily="34" charset="0"/>
                          <a:ea typeface="Calibri" panose="020F0502020204030204" pitchFamily="34" charset="0"/>
                          <a:cs typeface="Times New Roman" panose="02020603050405020304" pitchFamily="18" charset="0"/>
                        </a:rPr>
                        <a:t>Know different types of settlement and how land was used by the Romans</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000" dirty="0">
                          <a:effectLst/>
                          <a:latin typeface="Maiandra GD" panose="020E0502030308020204" pitchFamily="34" charset="0"/>
                          <a:ea typeface="Calibri" panose="020F0502020204030204" pitchFamily="34" charset="0"/>
                          <a:cs typeface="Times New Roman" panose="02020603050405020304" pitchFamily="18" charset="0"/>
                        </a:rPr>
                        <a:t>Comparisons between cities and countryside. Explore similarities and differences.</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000" dirty="0">
                          <a:effectLst/>
                          <a:latin typeface="Maiandra GD" panose="020E0502030308020204" pitchFamily="34" charset="0"/>
                          <a:ea typeface="Calibri" panose="020F0502020204030204" pitchFamily="34" charset="0"/>
                          <a:cs typeface="Times New Roman" panose="02020603050405020304" pitchFamily="18" charset="0"/>
                        </a:rPr>
                        <a:t>Using Pompeii as an example, understand what volcanoes are and the process of eruption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000" dirty="0">
                          <a:effectLst/>
                          <a:latin typeface="Maiandra GD" panose="020E0502030308020204" pitchFamily="34" charset="0"/>
                          <a:ea typeface="Calibri" panose="020F0502020204030204" pitchFamily="34" charset="0"/>
                          <a:cs typeface="Times New Roman" panose="02020603050405020304" pitchFamily="18" charset="0"/>
                        </a:rPr>
                        <a:t>Create an explanation text of how volcanoes erupt.</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000" dirty="0">
                          <a:effectLst/>
                          <a:latin typeface="Maiandra GD" panose="020E0502030308020204" pitchFamily="34" charset="0"/>
                          <a:ea typeface="Calibri" panose="020F0502020204030204" pitchFamily="34" charset="0"/>
                          <a:cs typeface="Times New Roman" panose="02020603050405020304" pitchFamily="18" charset="0"/>
                        </a:rPr>
                        <a:t>Know how and why Earthquakes happen.</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000" dirty="0">
                          <a:effectLst/>
                          <a:latin typeface="Maiandra GD" panose="020E0502030308020204" pitchFamily="34" charset="0"/>
                          <a:ea typeface="Calibri" panose="020F0502020204030204" pitchFamily="34" charset="0"/>
                          <a:cs typeface="Times New Roman" panose="02020603050405020304" pitchFamily="18" charset="0"/>
                        </a:rPr>
                        <a:t>Create a non-chronological report on how and why Earthquakes happen. </a:t>
                      </a:r>
                      <a:endParaRPr lang="en-GB" sz="1000" dirty="0"/>
                    </a:p>
                  </a:txBody>
                  <a:tcPr/>
                </a:tc>
                <a:tc>
                  <a:txBody>
                    <a:bodyPr/>
                    <a:lstStyle/>
                    <a:p>
                      <a:pPr>
                        <a:lnSpc>
                          <a:spcPct val="107000"/>
                        </a:lnSpc>
                        <a:spcAft>
                          <a:spcPts val="800"/>
                        </a:spcAft>
                      </a:pPr>
                      <a:r>
                        <a:rPr lang="en-US" sz="1000" dirty="0">
                          <a:effectLst/>
                          <a:latin typeface="Maiandra GD" panose="020E0502030308020204" pitchFamily="34" charset="0"/>
                          <a:ea typeface="Calibri" panose="020F0502020204030204" pitchFamily="34" charset="0"/>
                          <a:cs typeface="Times New Roman" panose="02020603050405020304" pitchFamily="18" charset="0"/>
                        </a:rPr>
                        <a:t>Explore a variety of mosaics and create their own mosaic inspired collage of themselves. Use ICT to create mosaics.</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000" dirty="0">
                          <a:effectLst/>
                          <a:latin typeface="Maiandra GD" panose="020E0502030308020204" pitchFamily="34" charset="0"/>
                          <a:ea typeface="Calibri" panose="020F0502020204030204" pitchFamily="34" charset="0"/>
                          <a:cs typeface="Times New Roman" panose="02020603050405020304" pitchFamily="18" charset="0"/>
                        </a:rPr>
                        <a:t>Design and make Roman shields.</a:t>
                      </a:r>
                      <a:endParaRPr lang="en-GB" sz="1000" kern="1200" dirty="0">
                        <a:solidFill>
                          <a:schemeClr val="dk1"/>
                        </a:solidFill>
                        <a:effectLst/>
                        <a:latin typeface="Maiandra GD" panose="020E0502030308020204" pitchFamily="34" charset="0"/>
                        <a:ea typeface="+mn-ea"/>
                        <a:cs typeface="+mn-cs"/>
                      </a:endParaRPr>
                    </a:p>
                  </a:txBody>
                  <a:tcPr/>
                </a:tc>
                <a:tc>
                  <a:txBody>
                    <a:bodyPr/>
                    <a:lstStyle/>
                    <a:p>
                      <a:pPr>
                        <a:lnSpc>
                          <a:spcPct val="107000"/>
                        </a:lnSpc>
                        <a:spcAft>
                          <a:spcPts val="800"/>
                        </a:spcAft>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1000" b="1" dirty="0">
                          <a:effectLst/>
                          <a:latin typeface="Maiandra GD" panose="020E0502030308020204" pitchFamily="34" charset="0"/>
                          <a:ea typeface="Calibri" panose="020F0502020204030204" pitchFamily="34" charset="0"/>
                          <a:cs typeface="Times New Roman" panose="02020603050405020304" pitchFamily="18" charset="0"/>
                        </a:rPr>
                        <a:t>Forces:</a:t>
                      </a:r>
                      <a:r>
                        <a:rPr lang="en-GB" sz="1100" b="1" dirty="0">
                          <a:effectLst/>
                          <a:latin typeface="Calibri" panose="020F0502020204030204" pitchFamily="34" charset="0"/>
                          <a:ea typeface="Calibri" panose="020F0502020204030204" pitchFamily="34" charset="0"/>
                          <a:cs typeface="Times New Roman" panose="02020603050405020304" pitchFamily="18" charset="0"/>
                        </a:rPr>
                        <a:t/>
                      </a:r>
                      <a:br>
                        <a:rPr lang="en-GB" sz="1100" b="1" dirty="0">
                          <a:effectLst/>
                          <a:latin typeface="Calibri" panose="020F0502020204030204" pitchFamily="34" charset="0"/>
                          <a:ea typeface="Calibri" panose="020F0502020204030204" pitchFamily="34" charset="0"/>
                          <a:cs typeface="Times New Roman" panose="02020603050405020304" pitchFamily="18" charset="0"/>
                        </a:rPr>
                      </a:br>
                      <a:r>
                        <a:rPr lang="en-US" sz="1000" dirty="0">
                          <a:effectLst/>
                          <a:latin typeface="Maiandra GD" panose="020E0502030308020204" pitchFamily="34" charset="0"/>
                          <a:ea typeface="Roboto" panose="02000000000000000000" pitchFamily="2" charset="0"/>
                          <a:cs typeface="Roboto" panose="02000000000000000000" pitchFamily="2" charset="0"/>
                        </a:rPr>
                        <a:t>Explore pushing and pulling forces and have a go at some and create freeze frames of them. Investigate friction by adding different materials to the surface of a ramp and see which causes most friction when a toy car travels down it. </a:t>
                      </a:r>
                      <a:r>
                        <a:rPr lang="en-GB" sz="1100" dirty="0">
                          <a:effectLst/>
                          <a:latin typeface="Roboto" panose="02000000000000000000" pitchFamily="2" charset="0"/>
                          <a:ea typeface="Roboto" panose="02000000000000000000" pitchFamily="2" charset="0"/>
                          <a:cs typeface="Roboto" panose="02000000000000000000" pitchFamily="2" charset="0"/>
                        </a:rPr>
                        <a:t/>
                      </a:r>
                      <a:br>
                        <a:rPr lang="en-GB" sz="1100" dirty="0">
                          <a:effectLst/>
                          <a:latin typeface="Roboto" panose="02000000000000000000" pitchFamily="2" charset="0"/>
                          <a:ea typeface="Roboto" panose="02000000000000000000" pitchFamily="2" charset="0"/>
                          <a:cs typeface="Roboto" panose="02000000000000000000" pitchFamily="2" charset="0"/>
                        </a:rPr>
                      </a:br>
                      <a:r>
                        <a:rPr lang="en-US" sz="1000" dirty="0">
                          <a:effectLst/>
                          <a:latin typeface="Maiandra GD" panose="020E0502030308020204" pitchFamily="34" charset="0"/>
                          <a:ea typeface="Roboto" panose="02000000000000000000" pitchFamily="2" charset="0"/>
                          <a:cs typeface="Roboto" panose="02000000000000000000" pitchFamily="2" charset="0"/>
                        </a:rPr>
                        <a:t>Discuss what magnets are and explain what a magnetic field is. </a:t>
                      </a:r>
                      <a:r>
                        <a:rPr lang="en-GB" sz="1100" dirty="0">
                          <a:effectLst/>
                          <a:latin typeface="Roboto" panose="02000000000000000000" pitchFamily="2" charset="0"/>
                          <a:ea typeface="Roboto" panose="02000000000000000000" pitchFamily="2" charset="0"/>
                          <a:cs typeface="Roboto" panose="02000000000000000000" pitchFamily="2" charset="0"/>
                        </a:rPr>
                        <a:t/>
                      </a:r>
                      <a:br>
                        <a:rPr lang="en-GB" sz="1100" dirty="0">
                          <a:effectLst/>
                          <a:latin typeface="Roboto" panose="02000000000000000000" pitchFamily="2" charset="0"/>
                          <a:ea typeface="Roboto" panose="02000000000000000000" pitchFamily="2" charset="0"/>
                          <a:cs typeface="Roboto" panose="02000000000000000000" pitchFamily="2" charset="0"/>
                        </a:rPr>
                      </a:br>
                      <a:r>
                        <a:rPr lang="en-US" sz="1000" dirty="0">
                          <a:effectLst/>
                          <a:latin typeface="Maiandra GD" panose="020E0502030308020204" pitchFamily="34" charset="0"/>
                          <a:ea typeface="Roboto" panose="02000000000000000000" pitchFamily="2" charset="0"/>
                          <a:cs typeface="Roboto" panose="02000000000000000000" pitchFamily="2" charset="0"/>
                        </a:rPr>
                        <a:t>Children to sort magnetic objects from non-magnetic objects. Investigate the strength of magnets by planning an experiment to see how many paper clips can hang from a variety of magnets. </a:t>
                      </a:r>
                      <a:r>
                        <a:rPr lang="en-GB" sz="1100" dirty="0">
                          <a:effectLst/>
                          <a:latin typeface="Roboto" panose="02000000000000000000" pitchFamily="2" charset="0"/>
                          <a:ea typeface="Roboto" panose="02000000000000000000" pitchFamily="2" charset="0"/>
                          <a:cs typeface="Roboto" panose="02000000000000000000" pitchFamily="2" charset="0"/>
                        </a:rPr>
                        <a:t/>
                      </a:r>
                      <a:br>
                        <a:rPr lang="en-GB" sz="1100" dirty="0">
                          <a:effectLst/>
                          <a:latin typeface="Roboto" panose="02000000000000000000" pitchFamily="2" charset="0"/>
                          <a:ea typeface="Roboto" panose="02000000000000000000" pitchFamily="2" charset="0"/>
                          <a:cs typeface="Roboto" panose="02000000000000000000" pitchFamily="2" charset="0"/>
                        </a:rPr>
                      </a:br>
                      <a:r>
                        <a:rPr lang="en-US" sz="1000" dirty="0">
                          <a:effectLst/>
                          <a:latin typeface="Maiandra GD" panose="020E0502030308020204" pitchFamily="34" charset="0"/>
                          <a:ea typeface="Roboto" panose="02000000000000000000" pitchFamily="2" charset="0"/>
                          <a:cs typeface="Roboto" panose="02000000000000000000" pitchFamily="2" charset="0"/>
                        </a:rPr>
                        <a:t>Look at how magnets attract and repel and then create a compass using a magnet. </a:t>
                      </a:r>
                      <a:r>
                        <a:rPr lang="en-GB" sz="1100" dirty="0">
                          <a:effectLst/>
                          <a:latin typeface="Roboto" panose="02000000000000000000" pitchFamily="2" charset="0"/>
                          <a:ea typeface="Roboto" panose="02000000000000000000" pitchFamily="2" charset="0"/>
                          <a:cs typeface="Roboto" panose="02000000000000000000" pitchFamily="2" charset="0"/>
                        </a:rPr>
                        <a:t/>
                      </a:r>
                      <a:br>
                        <a:rPr lang="en-GB" sz="1100" dirty="0">
                          <a:effectLst/>
                          <a:latin typeface="Roboto" panose="02000000000000000000" pitchFamily="2" charset="0"/>
                          <a:ea typeface="Roboto" panose="02000000000000000000" pitchFamily="2" charset="0"/>
                          <a:cs typeface="Roboto" panose="02000000000000000000" pitchFamily="2" charset="0"/>
                        </a:rPr>
                      </a:br>
                      <a:r>
                        <a:rPr lang="en-US" sz="1000" dirty="0">
                          <a:effectLst/>
                          <a:latin typeface="Maiandra GD" panose="020E0502030308020204" pitchFamily="34" charset="0"/>
                          <a:ea typeface="Roboto" panose="02000000000000000000" pitchFamily="2" charset="0"/>
                          <a:cs typeface="Roboto" panose="02000000000000000000" pitchFamily="2" charset="0"/>
                        </a:rPr>
                        <a:t>Use the compass to complete a treasure hunt. </a:t>
                      </a:r>
                      <a:r>
                        <a:rPr lang="en-GB" sz="1100" dirty="0">
                          <a:effectLst/>
                          <a:latin typeface="Roboto" panose="02000000000000000000" pitchFamily="2" charset="0"/>
                          <a:ea typeface="Roboto" panose="02000000000000000000" pitchFamily="2" charset="0"/>
                          <a:cs typeface="Roboto" panose="02000000000000000000" pitchFamily="2" charset="0"/>
                        </a:rPr>
                        <a:t/>
                      </a:r>
                      <a:br>
                        <a:rPr lang="en-GB" sz="1100" dirty="0">
                          <a:effectLst/>
                          <a:latin typeface="Roboto" panose="02000000000000000000" pitchFamily="2" charset="0"/>
                          <a:ea typeface="Roboto" panose="02000000000000000000" pitchFamily="2" charset="0"/>
                          <a:cs typeface="Roboto" panose="02000000000000000000" pitchFamily="2" charset="0"/>
                        </a:rPr>
                      </a:br>
                      <a:r>
                        <a:rPr lang="en-US" sz="1000" dirty="0">
                          <a:effectLst/>
                          <a:latin typeface="Maiandra GD" panose="020E0502030308020204" pitchFamily="34" charset="0"/>
                          <a:ea typeface="Roboto" panose="02000000000000000000" pitchFamily="2" charset="0"/>
                          <a:cs typeface="Roboto" panose="02000000000000000000" pitchFamily="2" charset="0"/>
                        </a:rPr>
                        <a:t>Design and make a magnetic game.</a:t>
                      </a:r>
                      <a:endParaRPr lang="en-GB" sz="1100" dirty="0">
                        <a:effectLst/>
                        <a:latin typeface="Roboto" panose="02000000000000000000" pitchFamily="2" charset="0"/>
                        <a:ea typeface="Roboto" panose="02000000000000000000" pitchFamily="2" charset="0"/>
                        <a:cs typeface="Roboto" panose="02000000000000000000" pitchFamily="2" charset="0"/>
                      </a:endParaRPr>
                    </a:p>
                  </a:txBody>
                  <a:tcPr marL="68580" marR="68580" marT="0" marB="0"/>
                </a:tc>
                <a:tc>
                  <a:txBody>
                    <a:bodyPr/>
                    <a:lstStyle/>
                    <a:p>
                      <a:pPr>
                        <a:lnSpc>
                          <a:spcPct val="107000"/>
                        </a:lnSpc>
                        <a:spcAft>
                          <a:spcPts val="800"/>
                        </a:spcAft>
                      </a:pPr>
                      <a:r>
                        <a:rPr lang="en-GB" sz="1100" b="1" dirty="0">
                          <a:effectLst/>
                          <a:latin typeface="Maiandra GD" panose="020E0502030308020204" pitchFamily="34" charset="0"/>
                          <a:ea typeface="Roboto" panose="02000000000000000000" pitchFamily="2" charset="0"/>
                          <a:cs typeface="Roboto" panose="02000000000000000000" pitchFamily="2" charset="0"/>
                        </a:rPr>
                        <a:t>Key Text -  </a:t>
                      </a:r>
                      <a:r>
                        <a:rPr lang="en-GB" sz="1100" b="0" i="1" dirty="0">
                          <a:effectLst/>
                          <a:latin typeface="Maiandra GD" panose="020E0502030308020204" pitchFamily="34" charset="0"/>
                          <a:ea typeface="Roboto" panose="02000000000000000000" pitchFamily="2" charset="0"/>
                          <a:cs typeface="Roboto" panose="02000000000000000000" pitchFamily="2" charset="0"/>
                        </a:rPr>
                        <a:t>‘Escape from Pompeii’ – </a:t>
                      </a:r>
                      <a:r>
                        <a:rPr lang="en-GB" sz="1100" b="0" i="0" dirty="0">
                          <a:effectLst/>
                          <a:latin typeface="Maiandra GD" panose="020E0502030308020204" pitchFamily="34" charset="0"/>
                          <a:ea typeface="Roboto" panose="02000000000000000000" pitchFamily="2" charset="0"/>
                          <a:cs typeface="Roboto" panose="02000000000000000000" pitchFamily="2" charset="0"/>
                        </a:rPr>
                        <a:t>Christina </a:t>
                      </a:r>
                      <a:r>
                        <a:rPr lang="en-GB" sz="1100" b="0" i="0" dirty="0" err="1">
                          <a:effectLst/>
                          <a:latin typeface="Maiandra GD" panose="020E0502030308020204" pitchFamily="34" charset="0"/>
                          <a:ea typeface="Roboto" panose="02000000000000000000" pitchFamily="2" charset="0"/>
                          <a:cs typeface="Roboto" panose="02000000000000000000" pitchFamily="2" charset="0"/>
                        </a:rPr>
                        <a:t>Balit</a:t>
                      </a:r>
                      <a:endParaRPr lang="en-GB" sz="1100" b="1" i="0" dirty="0">
                        <a:effectLst/>
                        <a:latin typeface="Maiandra GD" panose="020E0502030308020204" pitchFamily="34" charset="0"/>
                        <a:ea typeface="Roboto" panose="02000000000000000000" pitchFamily="2" charset="0"/>
                        <a:cs typeface="Roboto" panose="02000000000000000000" pitchFamily="2" charset="0"/>
                      </a:endParaRPr>
                    </a:p>
                    <a:p>
                      <a:pPr>
                        <a:lnSpc>
                          <a:spcPct val="107000"/>
                        </a:lnSpc>
                        <a:spcAft>
                          <a:spcPts val="800"/>
                        </a:spcAft>
                      </a:pPr>
                      <a:r>
                        <a:rPr lang="en-GB" sz="1100" b="1" i="0" dirty="0">
                          <a:effectLst/>
                          <a:latin typeface="Maiandra GD" panose="020E0502030308020204" pitchFamily="34" charset="0"/>
                          <a:ea typeface="Roboto" panose="02000000000000000000" pitchFamily="2" charset="0"/>
                          <a:cs typeface="Roboto" panose="02000000000000000000" pitchFamily="2" charset="0"/>
                        </a:rPr>
                        <a:t>- </a:t>
                      </a:r>
                      <a:r>
                        <a:rPr lang="en-GB" sz="1100" b="0" i="0" dirty="0">
                          <a:effectLst/>
                          <a:latin typeface="Maiandra GD" panose="020E0502030308020204" pitchFamily="34" charset="0"/>
                          <a:ea typeface="Roboto" panose="02000000000000000000" pitchFamily="2" charset="0"/>
                          <a:cs typeface="Roboto" panose="02000000000000000000" pitchFamily="2" charset="0"/>
                        </a:rPr>
                        <a:t>First person narrative about a volcano explosion.</a:t>
                      </a:r>
                    </a:p>
                    <a:p>
                      <a:pPr>
                        <a:lnSpc>
                          <a:spcPct val="107000"/>
                        </a:lnSpc>
                        <a:spcAft>
                          <a:spcPts val="800"/>
                        </a:spcAft>
                      </a:pPr>
                      <a:r>
                        <a:rPr lang="en-GB" sz="1100" b="0" i="0" dirty="0">
                          <a:effectLst/>
                          <a:latin typeface="Maiandra GD" panose="020E0502030308020204" pitchFamily="34" charset="0"/>
                          <a:ea typeface="Roboto" panose="02000000000000000000" pitchFamily="2" charset="0"/>
                          <a:cs typeface="Roboto" panose="02000000000000000000" pitchFamily="2" charset="0"/>
                        </a:rPr>
                        <a:t>- Explanations about how volcanoes erupt.</a:t>
                      </a:r>
                    </a:p>
                    <a:p>
                      <a:pPr>
                        <a:lnSpc>
                          <a:spcPct val="107000"/>
                        </a:lnSpc>
                        <a:spcAft>
                          <a:spcPts val="800"/>
                        </a:spcAft>
                      </a:pPr>
                      <a:r>
                        <a:rPr lang="en-GB" sz="1100" b="0" i="0" dirty="0">
                          <a:effectLst/>
                          <a:latin typeface="Maiandra GD" panose="020E0502030308020204" pitchFamily="34" charset="0"/>
                          <a:ea typeface="Roboto" panose="02000000000000000000" pitchFamily="2" charset="0"/>
                          <a:cs typeface="Roboto" panose="02000000000000000000" pitchFamily="2" charset="0"/>
                        </a:rPr>
                        <a:t>- Non-chronological report about volcanoes.</a:t>
                      </a:r>
                    </a:p>
                    <a:p>
                      <a:pPr>
                        <a:lnSpc>
                          <a:spcPct val="107000"/>
                        </a:lnSpc>
                        <a:spcAft>
                          <a:spcPts val="800"/>
                        </a:spcAft>
                      </a:pPr>
                      <a:r>
                        <a:rPr lang="en-GB" sz="1100" b="1" i="0" dirty="0">
                          <a:effectLst/>
                          <a:latin typeface="Maiandra GD" panose="020E0502030308020204" pitchFamily="34" charset="0"/>
                          <a:ea typeface="Roboto" panose="02000000000000000000" pitchFamily="2" charset="0"/>
                          <a:cs typeface="Roboto" panose="02000000000000000000" pitchFamily="2" charset="0"/>
                        </a:rPr>
                        <a:t>Key text – </a:t>
                      </a:r>
                      <a:r>
                        <a:rPr lang="en-GB" sz="1100" b="0" i="1" dirty="0">
                          <a:effectLst/>
                          <a:latin typeface="Maiandra GD" panose="020E0502030308020204" pitchFamily="34" charset="0"/>
                          <a:ea typeface="Roboto" panose="02000000000000000000" pitchFamily="2" charset="0"/>
                          <a:cs typeface="Roboto" panose="02000000000000000000" pitchFamily="2" charset="0"/>
                        </a:rPr>
                        <a:t>‘Julius Zebra: Rumble with the Romans! – </a:t>
                      </a:r>
                      <a:r>
                        <a:rPr lang="en-GB" sz="1100" b="0" i="0" dirty="0">
                          <a:effectLst/>
                          <a:latin typeface="Maiandra GD" panose="020E0502030308020204" pitchFamily="34" charset="0"/>
                          <a:ea typeface="Roboto" panose="02000000000000000000" pitchFamily="2" charset="0"/>
                          <a:cs typeface="Roboto" panose="02000000000000000000" pitchFamily="2" charset="0"/>
                        </a:rPr>
                        <a:t>Gary Northfield</a:t>
                      </a:r>
                    </a:p>
                    <a:p>
                      <a:pPr>
                        <a:lnSpc>
                          <a:spcPct val="107000"/>
                        </a:lnSpc>
                        <a:spcAft>
                          <a:spcPts val="800"/>
                        </a:spcAft>
                      </a:pPr>
                      <a:r>
                        <a:rPr lang="en-GB" sz="1100" b="0" i="0" dirty="0">
                          <a:effectLst/>
                          <a:latin typeface="Maiandra GD" panose="020E0502030308020204" pitchFamily="34" charset="0"/>
                          <a:ea typeface="Roboto" panose="02000000000000000000" pitchFamily="2" charset="0"/>
                          <a:cs typeface="Roboto" panose="02000000000000000000" pitchFamily="2" charset="0"/>
                        </a:rPr>
                        <a:t>- Comic book strip</a:t>
                      </a:r>
                    </a:p>
                    <a:p>
                      <a:pPr>
                        <a:lnSpc>
                          <a:spcPct val="107000"/>
                        </a:lnSpc>
                        <a:spcAft>
                          <a:spcPts val="800"/>
                        </a:spcAft>
                      </a:pPr>
                      <a:r>
                        <a:rPr lang="en-GB" sz="1100" b="0" i="0" dirty="0">
                          <a:effectLst/>
                          <a:latin typeface="Maiandra GD" panose="020E0502030308020204" pitchFamily="34" charset="0"/>
                          <a:ea typeface="Roboto" panose="02000000000000000000" pitchFamily="2" charset="0"/>
                          <a:cs typeface="Roboto" panose="02000000000000000000" pitchFamily="2" charset="0"/>
                        </a:rPr>
                        <a:t>- Holiday brochure </a:t>
                      </a:r>
                    </a:p>
                    <a:p>
                      <a:pPr>
                        <a:lnSpc>
                          <a:spcPct val="107000"/>
                        </a:lnSpc>
                        <a:spcAft>
                          <a:spcPts val="800"/>
                        </a:spcAft>
                      </a:pPr>
                      <a:r>
                        <a:rPr lang="en-GB" sz="1100" b="0" i="0" dirty="0">
                          <a:effectLst/>
                          <a:latin typeface="Maiandra GD" panose="020E0502030308020204" pitchFamily="34" charset="0"/>
                          <a:ea typeface="Roboto" panose="02000000000000000000" pitchFamily="2" charset="0"/>
                          <a:cs typeface="Roboto" panose="02000000000000000000" pitchFamily="2" charset="0"/>
                        </a:rPr>
                        <a:t>- Instructions – how to be a Roman Gladiator</a:t>
                      </a:r>
                    </a:p>
                    <a:p>
                      <a:pPr>
                        <a:lnSpc>
                          <a:spcPct val="107000"/>
                        </a:lnSpc>
                        <a:spcAft>
                          <a:spcPts val="800"/>
                        </a:spcAft>
                      </a:pPr>
                      <a:r>
                        <a:rPr lang="en-GB" sz="1100" b="1" i="0" dirty="0">
                          <a:effectLst/>
                          <a:latin typeface="Maiandra GD" panose="020E0502030308020204" pitchFamily="34" charset="0"/>
                          <a:ea typeface="Roboto" panose="02000000000000000000" pitchFamily="2" charset="0"/>
                          <a:cs typeface="Roboto" panose="02000000000000000000" pitchFamily="2" charset="0"/>
                        </a:rPr>
                        <a:t>Key Text – </a:t>
                      </a:r>
                      <a:r>
                        <a:rPr lang="en-GB" sz="1100" b="0" i="0" dirty="0">
                          <a:effectLst/>
                          <a:latin typeface="Maiandra GD" panose="020E0502030308020204" pitchFamily="34" charset="0"/>
                          <a:ea typeface="Roboto" panose="02000000000000000000" pitchFamily="2" charset="0"/>
                          <a:cs typeface="Roboto" panose="02000000000000000000" pitchFamily="2" charset="0"/>
                        </a:rPr>
                        <a:t>Earth Verse – Sally Walker</a:t>
                      </a:r>
                    </a:p>
                    <a:p>
                      <a:pPr>
                        <a:lnSpc>
                          <a:spcPct val="107000"/>
                        </a:lnSpc>
                        <a:spcAft>
                          <a:spcPts val="800"/>
                        </a:spcAft>
                      </a:pPr>
                      <a:r>
                        <a:rPr lang="en-GB" sz="1100" b="0" i="0" dirty="0">
                          <a:effectLst/>
                          <a:latin typeface="Maiandra GD" panose="020E0502030308020204" pitchFamily="34" charset="0"/>
                          <a:ea typeface="Roboto" panose="02000000000000000000" pitchFamily="2" charset="0"/>
                          <a:cs typeface="Roboto" panose="02000000000000000000" pitchFamily="2" charset="0"/>
                        </a:rPr>
                        <a:t>Children write their own haiku = Perform and record poetry.</a:t>
                      </a:r>
                      <a:endParaRPr lang="en-GB" sz="1100" b="1" i="0" dirty="0">
                        <a:effectLst/>
                        <a:latin typeface="Maiandra GD" panose="020E0502030308020204" pitchFamily="34" charset="0"/>
                        <a:ea typeface="Roboto" panose="02000000000000000000" pitchFamily="2" charset="0"/>
                        <a:cs typeface="Roboto" panose="02000000000000000000" pitchFamily="2" charset="0"/>
                      </a:endParaRPr>
                    </a:p>
                  </a:txBody>
                  <a:tcPr marL="68580" marR="68580" marT="0" marB="0"/>
                </a:tc>
                <a:extLst>
                  <a:ext uri="{0D108BD9-81ED-4DB2-BD59-A6C34878D82A}">
                    <a16:rowId xmlns:a16="http://schemas.microsoft.com/office/drawing/2014/main" val="123359274"/>
                  </a:ext>
                </a:extLst>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220899796"/>
              </p:ext>
            </p:extLst>
          </p:nvPr>
        </p:nvGraphicFramePr>
        <p:xfrm>
          <a:off x="111512" y="7049472"/>
          <a:ext cx="12285352" cy="3442289"/>
        </p:xfrm>
        <a:graphic>
          <a:graphicData uri="http://schemas.openxmlformats.org/drawingml/2006/table">
            <a:tbl>
              <a:tblPr firstRow="1" bandRow="1">
                <a:tableStyleId>{5C22544A-7EE6-4342-B048-85BDC9FD1C3A}</a:tableStyleId>
              </a:tblPr>
              <a:tblGrid>
                <a:gridCol w="2246677">
                  <a:extLst>
                    <a:ext uri="{9D8B030D-6E8A-4147-A177-3AD203B41FA5}">
                      <a16:colId xmlns:a16="http://schemas.microsoft.com/office/drawing/2014/main" val="4120457398"/>
                    </a:ext>
                  </a:extLst>
                </a:gridCol>
                <a:gridCol w="1658976">
                  <a:extLst>
                    <a:ext uri="{9D8B030D-6E8A-4147-A177-3AD203B41FA5}">
                      <a16:colId xmlns:a16="http://schemas.microsoft.com/office/drawing/2014/main" val="3311084402"/>
                    </a:ext>
                  </a:extLst>
                </a:gridCol>
                <a:gridCol w="1998079">
                  <a:extLst>
                    <a:ext uri="{9D8B030D-6E8A-4147-A177-3AD203B41FA5}">
                      <a16:colId xmlns:a16="http://schemas.microsoft.com/office/drawing/2014/main" val="1052175187"/>
                    </a:ext>
                  </a:extLst>
                </a:gridCol>
                <a:gridCol w="1243702">
                  <a:extLst>
                    <a:ext uri="{9D8B030D-6E8A-4147-A177-3AD203B41FA5}">
                      <a16:colId xmlns:a16="http://schemas.microsoft.com/office/drawing/2014/main" val="3245370491"/>
                    </a:ext>
                  </a:extLst>
                </a:gridCol>
                <a:gridCol w="1549530">
                  <a:extLst>
                    <a:ext uri="{9D8B030D-6E8A-4147-A177-3AD203B41FA5}">
                      <a16:colId xmlns:a16="http://schemas.microsoft.com/office/drawing/2014/main" val="3792930066"/>
                    </a:ext>
                  </a:extLst>
                </a:gridCol>
                <a:gridCol w="1535674">
                  <a:extLst>
                    <a:ext uri="{9D8B030D-6E8A-4147-A177-3AD203B41FA5}">
                      <a16:colId xmlns:a16="http://schemas.microsoft.com/office/drawing/2014/main" val="460219736"/>
                    </a:ext>
                  </a:extLst>
                </a:gridCol>
                <a:gridCol w="2052714">
                  <a:extLst>
                    <a:ext uri="{9D8B030D-6E8A-4147-A177-3AD203B41FA5}">
                      <a16:colId xmlns:a16="http://schemas.microsoft.com/office/drawing/2014/main" val="292219181"/>
                    </a:ext>
                  </a:extLst>
                </a:gridCol>
              </a:tblGrid>
              <a:tr h="259635">
                <a:tc>
                  <a:txBody>
                    <a:bodyPr/>
                    <a:lstStyle/>
                    <a:p>
                      <a:r>
                        <a:rPr lang="en-GB" sz="1200" dirty="0">
                          <a:latin typeface="Maiandra GD" panose="020E0502030308020204" pitchFamily="34" charset="0"/>
                        </a:rPr>
                        <a:t>Maths</a:t>
                      </a:r>
                    </a:p>
                  </a:txBody>
                  <a:tcPr/>
                </a:tc>
                <a:tc>
                  <a:txBody>
                    <a:bodyPr/>
                    <a:lstStyle/>
                    <a:p>
                      <a:r>
                        <a:rPr lang="en-GB" sz="1200" dirty="0">
                          <a:latin typeface="Maiandra GD" panose="020E0502030308020204" pitchFamily="34" charset="0"/>
                        </a:rPr>
                        <a:t>Music</a:t>
                      </a:r>
                    </a:p>
                  </a:txBody>
                  <a:tcPr/>
                </a:tc>
                <a:tc>
                  <a:txBody>
                    <a:bodyPr/>
                    <a:lstStyle/>
                    <a:p>
                      <a:r>
                        <a:rPr lang="en-GB" sz="1200" dirty="0">
                          <a:latin typeface="Maiandra GD" panose="020E0502030308020204" pitchFamily="34" charset="0"/>
                        </a:rPr>
                        <a:t>Computing</a:t>
                      </a:r>
                    </a:p>
                  </a:txBody>
                  <a:tcPr/>
                </a:tc>
                <a:tc>
                  <a:txBody>
                    <a:bodyPr/>
                    <a:lstStyle/>
                    <a:p>
                      <a:r>
                        <a:rPr lang="en-GB" sz="1200" dirty="0">
                          <a:latin typeface="Maiandra GD" panose="020E0502030308020204" pitchFamily="34" charset="0"/>
                        </a:rPr>
                        <a:t>PSHE</a:t>
                      </a:r>
                    </a:p>
                  </a:txBody>
                  <a:tcPr/>
                </a:tc>
                <a:tc>
                  <a:txBody>
                    <a:bodyPr/>
                    <a:lstStyle/>
                    <a:p>
                      <a:r>
                        <a:rPr lang="en-GB" sz="1200" dirty="0" err="1">
                          <a:latin typeface="Maiandra GD" panose="020E0502030308020204" pitchFamily="34" charset="0"/>
                        </a:rPr>
                        <a:t>MfL</a:t>
                      </a:r>
                      <a:endParaRPr lang="en-GB" sz="1200" dirty="0">
                        <a:latin typeface="Maiandra GD" panose="020E0502030308020204" pitchFamily="34" charset="0"/>
                      </a:endParaRPr>
                    </a:p>
                  </a:txBody>
                  <a:tcPr/>
                </a:tc>
                <a:tc>
                  <a:txBody>
                    <a:bodyPr/>
                    <a:lstStyle/>
                    <a:p>
                      <a:r>
                        <a:rPr lang="en-GB" sz="1200" dirty="0">
                          <a:latin typeface="Maiandra GD" panose="020E0502030308020204" pitchFamily="34" charset="0"/>
                        </a:rPr>
                        <a:t>PE </a:t>
                      </a:r>
                    </a:p>
                  </a:txBody>
                  <a:tcPr/>
                </a:tc>
                <a:tc>
                  <a:txBody>
                    <a:bodyPr/>
                    <a:lstStyle/>
                    <a:p>
                      <a:r>
                        <a:rPr lang="en-GB" sz="1200" dirty="0">
                          <a:latin typeface="Maiandra GD" panose="020E0502030308020204" pitchFamily="34" charset="0"/>
                        </a:rPr>
                        <a:t>RE</a:t>
                      </a:r>
                    </a:p>
                  </a:txBody>
                  <a:tcPr/>
                </a:tc>
                <a:extLst>
                  <a:ext uri="{0D108BD9-81ED-4DB2-BD59-A6C34878D82A}">
                    <a16:rowId xmlns:a16="http://schemas.microsoft.com/office/drawing/2014/main" val="1637929265"/>
                  </a:ext>
                </a:extLst>
              </a:tr>
              <a:tr h="3167969">
                <a:tc>
                  <a:txBody>
                    <a:bodyPr/>
                    <a:lstStyle/>
                    <a:p>
                      <a:pPr marL="0" marR="0" lvl="0" indent="0" algn="l" defTabSz="1426007"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b="1" dirty="0">
                          <a:latin typeface="Maiandra GD" panose="020E0502030308020204" pitchFamily="34" charset="0"/>
                        </a:rPr>
                        <a:t>White Rose Maths Units:</a:t>
                      </a:r>
                    </a:p>
                    <a:p>
                      <a:pPr marL="285750" indent="-285750">
                        <a:buFont typeface="Arial" panose="020B0604020202020204" pitchFamily="34" charset="0"/>
                        <a:buChar char="•"/>
                      </a:pPr>
                      <a:endParaRPr lang="en-GB" sz="1200" dirty="0">
                        <a:latin typeface="Maiandra GD" panose="020E0502030308020204" pitchFamily="34" charset="0"/>
                      </a:endParaRPr>
                    </a:p>
                    <a:p>
                      <a:pPr marL="285750" indent="-285750">
                        <a:buFont typeface="Arial" panose="020B0604020202020204" pitchFamily="34" charset="0"/>
                        <a:buChar char="•"/>
                      </a:pPr>
                      <a:r>
                        <a:rPr lang="en-GB" sz="1200" dirty="0">
                          <a:latin typeface="Maiandra GD" panose="020E0502030308020204" pitchFamily="34" charset="0"/>
                        </a:rPr>
                        <a:t>Place Value</a:t>
                      </a:r>
                    </a:p>
                    <a:p>
                      <a:pPr marL="285750" indent="-285750">
                        <a:buFont typeface="Arial" panose="020B0604020202020204" pitchFamily="34" charset="0"/>
                        <a:buChar char="•"/>
                      </a:pPr>
                      <a:r>
                        <a:rPr lang="en-GB" sz="1200" dirty="0">
                          <a:latin typeface="Maiandra GD" panose="020E0502030308020204" pitchFamily="34" charset="0"/>
                        </a:rPr>
                        <a:t>Addition and Subtraction</a:t>
                      </a:r>
                    </a:p>
                    <a:p>
                      <a:pPr marL="285750" indent="-285750">
                        <a:buFont typeface="Arial" panose="020B0604020202020204" pitchFamily="34" charset="0"/>
                        <a:buChar char="•"/>
                      </a:pPr>
                      <a:r>
                        <a:rPr lang="en-GB" sz="1200" dirty="0">
                          <a:latin typeface="Maiandra GD" panose="020E0502030308020204" pitchFamily="34" charset="0"/>
                        </a:rPr>
                        <a:t>Multiplication and Division</a:t>
                      </a:r>
                    </a:p>
                  </a:txBody>
                  <a:tcPr/>
                </a:tc>
                <a:tc>
                  <a:txBody>
                    <a:bodyPr/>
                    <a:lstStyle/>
                    <a:p>
                      <a:r>
                        <a:rPr lang="en-GB" sz="1200" b="1" dirty="0">
                          <a:latin typeface="Maiandra GD" panose="020E0502030308020204" pitchFamily="34" charset="0"/>
                        </a:rPr>
                        <a:t>Wider Opportunities: </a:t>
                      </a:r>
                      <a:r>
                        <a:rPr lang="en-GB" sz="1200" b="0" dirty="0">
                          <a:latin typeface="Maiandra GD" panose="020E0502030308020204" pitchFamily="34" charset="0"/>
                        </a:rPr>
                        <a:t>Ukelele </a:t>
                      </a:r>
                    </a:p>
                    <a:p>
                      <a:endParaRPr lang="en-GB" sz="1200" b="0" dirty="0">
                        <a:latin typeface="Maiandra GD" panose="020E0502030308020204" pitchFamily="34" charset="0"/>
                      </a:endParaRPr>
                    </a:p>
                    <a:p>
                      <a:r>
                        <a:rPr lang="en-GB" sz="1200" b="1" dirty="0">
                          <a:latin typeface="Maiandra GD" panose="020E0502030308020204" pitchFamily="34" charset="0"/>
                        </a:rPr>
                        <a:t>Charanga Units:</a:t>
                      </a:r>
                    </a:p>
                    <a:p>
                      <a:pPr marL="171450" indent="-171450">
                        <a:buFont typeface="Arial" panose="020B0604020202020204" pitchFamily="34" charset="0"/>
                        <a:buChar char="•"/>
                      </a:pPr>
                      <a:r>
                        <a:rPr lang="en-GB" sz="1200" b="0" dirty="0">
                          <a:latin typeface="Maiandra GD" panose="020E0502030308020204" pitchFamily="34" charset="0"/>
                        </a:rPr>
                        <a:t>Mamma Mia</a:t>
                      </a:r>
                      <a:br>
                        <a:rPr lang="en-GB" sz="1200" b="0" dirty="0">
                          <a:latin typeface="Maiandra GD" panose="020E0502030308020204" pitchFamily="34" charset="0"/>
                        </a:rPr>
                      </a:br>
                      <a:endParaRPr lang="en-GB" sz="1200" b="0" dirty="0">
                        <a:latin typeface="Maiandra GD" panose="020E0502030308020204" pitchFamily="34" charset="0"/>
                      </a:endParaRPr>
                    </a:p>
                    <a:p>
                      <a:pPr marL="171450" indent="-171450">
                        <a:buFont typeface="Arial" panose="020B0604020202020204" pitchFamily="34" charset="0"/>
                        <a:buChar char="•"/>
                      </a:pPr>
                      <a:r>
                        <a:rPr lang="en-GB" sz="1200" b="0" dirty="0">
                          <a:latin typeface="Maiandra GD" panose="020E0502030308020204" pitchFamily="34" charset="0"/>
                        </a:rPr>
                        <a:t>Glockenspiel Stage 2 </a:t>
                      </a:r>
                      <a:endParaRPr lang="en-GB" sz="1200" b="1" dirty="0">
                        <a:latin typeface="Maiandra GD" panose="020E0502030308020204" pitchFamily="34" charset="0"/>
                      </a:endParaRPr>
                    </a:p>
                  </a:txBody>
                  <a:tcPr/>
                </a:tc>
                <a:tc>
                  <a:txBody>
                    <a:bodyPr/>
                    <a:lstStyle/>
                    <a:p>
                      <a:pPr algn="l">
                        <a:lnSpc>
                          <a:spcPct val="107000"/>
                        </a:lnSpc>
                        <a:spcAft>
                          <a:spcPts val="800"/>
                        </a:spcAft>
                      </a:pPr>
                      <a:r>
                        <a:rPr lang="en-GB" sz="1100" b="1" dirty="0">
                          <a:effectLst/>
                          <a:latin typeface="Maiandra GD" panose="020E0502030308020204" pitchFamily="34" charset="0"/>
                          <a:ea typeface="Calibri" panose="020F0502020204030204" pitchFamily="34" charset="0"/>
                          <a:cs typeface="Times New Roman" panose="02020603050405020304" pitchFamily="18" charset="0"/>
                        </a:rPr>
                        <a:t>Class Democracy </a:t>
                      </a:r>
                    </a:p>
                    <a:p>
                      <a:pPr algn="l">
                        <a:lnSpc>
                          <a:spcPct val="107000"/>
                        </a:lnSpc>
                        <a:spcAft>
                          <a:spcPts val="800"/>
                        </a:spcAft>
                      </a:pPr>
                      <a:r>
                        <a:rPr lang="en-GB" sz="1000" kern="1200" dirty="0">
                          <a:solidFill>
                            <a:schemeClr val="dk1"/>
                          </a:solidFill>
                          <a:effectLst/>
                          <a:latin typeface="Maiandra GD" panose="020E0502030308020204" pitchFamily="34" charset="0"/>
                          <a:ea typeface="+mn-ea"/>
                          <a:cs typeface="+mn-cs"/>
                        </a:rPr>
                        <a:t>Children will be introduced to the concept of democracy.  Children will create their own bill for </a:t>
                      </a:r>
                      <a:r>
                        <a:rPr lang="en-GB" sz="1000" dirty="0">
                          <a:effectLst/>
                          <a:latin typeface="Maiandra GD" panose="020E0502030308020204" pitchFamily="34" charset="0"/>
                          <a:ea typeface="Calibri" panose="020F0502020204030204" pitchFamily="34" charset="0"/>
                          <a:cs typeface="Times New Roman" panose="02020603050405020304" pitchFamily="18" charset="0"/>
                        </a:rPr>
                        <a:t>proposed legislation and create an animation and an endorsement to support their bill</a:t>
                      </a:r>
                    </a:p>
                    <a:p>
                      <a:pPr algn="l">
                        <a:lnSpc>
                          <a:spcPct val="107000"/>
                        </a:lnSpc>
                        <a:spcAft>
                          <a:spcPts val="800"/>
                        </a:spcAft>
                      </a:pPr>
                      <a:r>
                        <a:rPr lang="en-GB" sz="1000" b="1" dirty="0">
                          <a:effectLst/>
                          <a:latin typeface="Maiandra GD" panose="020E0502030308020204" pitchFamily="34" charset="0"/>
                          <a:ea typeface="Calibri" panose="020F0502020204030204" pitchFamily="34" charset="0"/>
                          <a:cs typeface="Times New Roman" panose="02020603050405020304" pitchFamily="18" charset="0"/>
                        </a:rPr>
                        <a:t>Interface Designer </a:t>
                      </a:r>
                      <a:endParaRPr lang="en-GB" sz="1000" b="1"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800"/>
                        </a:spcAft>
                      </a:pPr>
                      <a:r>
                        <a:rPr lang="en-GB" sz="1000" dirty="0">
                          <a:effectLst/>
                          <a:latin typeface="Maiandra GD" panose="020E0502030308020204" pitchFamily="34" charset="0"/>
                          <a:ea typeface="Calibri" panose="020F0502020204030204" pitchFamily="34" charset="0"/>
                          <a:cs typeface="Times New Roman" panose="02020603050405020304" pitchFamily="18" charset="0"/>
                        </a:rPr>
                        <a:t>HTML is the language used to create files which can be read by internet browsers to display web pages on the internet. In this lesson, children will build a basic web page using tags and elements to change the design and the colour of the web page</a:t>
                      </a:r>
                      <a:endParaRPr lang="en-GB" sz="1000" kern="1200" dirty="0">
                        <a:solidFill>
                          <a:schemeClr val="dk1"/>
                        </a:solidFill>
                        <a:effectLst/>
                        <a:latin typeface="Maiandra GD" panose="020E0502030308020204" pitchFamily="34" charset="0"/>
                        <a:ea typeface="+mn-ea"/>
                        <a:cs typeface="+mn-cs"/>
                      </a:endParaRPr>
                    </a:p>
                  </a:txBody>
                  <a:tcPr marL="114300" marR="114300" marT="0" marB="0"/>
                </a:tc>
                <a:tc>
                  <a:txBody>
                    <a:bodyPr/>
                    <a:lstStyle/>
                    <a:p>
                      <a:pPr algn="l">
                        <a:lnSpc>
                          <a:spcPct val="107000"/>
                        </a:lnSpc>
                        <a:spcAft>
                          <a:spcPts val="800"/>
                        </a:spcAft>
                      </a:pPr>
                      <a:r>
                        <a:rPr lang="en-GB" sz="1100" b="1" dirty="0">
                          <a:effectLst/>
                          <a:latin typeface="Maiandra GD" panose="020E0502030308020204" pitchFamily="34" charset="0"/>
                          <a:ea typeface="Calibri" panose="020F0502020204030204" pitchFamily="34" charset="0"/>
                          <a:cs typeface="Times New Roman" panose="02020603050405020304" pitchFamily="18" charset="0"/>
                        </a:rPr>
                        <a:t>Derbyshire PSHE Matters Units: </a:t>
                      </a:r>
                    </a:p>
                    <a:p>
                      <a:pPr marL="171450" indent="-171450" algn="l">
                        <a:lnSpc>
                          <a:spcPct val="107000"/>
                        </a:lnSpc>
                        <a:spcAft>
                          <a:spcPts val="800"/>
                        </a:spcAft>
                        <a:buFont typeface="Arial" panose="020B0604020202020204" pitchFamily="34" charset="0"/>
                        <a:buChar char="•"/>
                      </a:pPr>
                      <a:r>
                        <a:rPr lang="en-GB" sz="1200" dirty="0">
                          <a:effectLst/>
                          <a:latin typeface="Maiandra GD" panose="020E0502030308020204" pitchFamily="34" charset="0"/>
                          <a:ea typeface="Calibri" panose="020F0502020204030204" pitchFamily="34" charset="0"/>
                          <a:cs typeface="Times New Roman" panose="02020603050405020304" pitchFamily="18" charset="0"/>
                        </a:rPr>
                        <a:t>Changes</a:t>
                      </a:r>
                    </a:p>
                    <a:p>
                      <a:pPr marL="171450" indent="-171450" algn="l">
                        <a:lnSpc>
                          <a:spcPct val="107000"/>
                        </a:lnSpc>
                        <a:spcAft>
                          <a:spcPts val="800"/>
                        </a:spcAft>
                        <a:buFont typeface="Arial" panose="020B0604020202020204" pitchFamily="34" charset="0"/>
                        <a:buChar char="•"/>
                      </a:pPr>
                      <a:r>
                        <a:rPr lang="en-GB" sz="1200" dirty="0">
                          <a:effectLst/>
                          <a:latin typeface="Maiandra GD" panose="020E0502030308020204" pitchFamily="34" charset="0"/>
                          <a:ea typeface="Calibri" panose="020F0502020204030204" pitchFamily="34" charset="0"/>
                          <a:cs typeface="Times New Roman" panose="02020603050405020304" pitchFamily="18" charset="0"/>
                        </a:rPr>
                        <a:t>Being Me</a:t>
                      </a:r>
                    </a:p>
                  </a:txBody>
                  <a:tcPr marL="114300" marR="114300" marT="0" marB="0"/>
                </a:tc>
                <a:tc>
                  <a:txBody>
                    <a:bodyPr/>
                    <a:lstStyle/>
                    <a:p>
                      <a:r>
                        <a:rPr lang="en-US" sz="1200" b="1" dirty="0">
                          <a:effectLst/>
                          <a:latin typeface="Maiandra GD" panose="020E0502030308020204" pitchFamily="34" charset="0"/>
                          <a:ea typeface="Roboto" panose="02000000000000000000" pitchFamily="2" charset="0"/>
                          <a:cs typeface="Roboto" panose="02000000000000000000" pitchFamily="2" charset="0"/>
                        </a:rPr>
                        <a:t>Latin</a:t>
                      </a:r>
                      <a:r>
                        <a:rPr lang="en-US" sz="1200" dirty="0">
                          <a:effectLst/>
                          <a:latin typeface="Maiandra GD" panose="020E0502030308020204" pitchFamily="34" charset="0"/>
                          <a:ea typeface="Roboto" panose="02000000000000000000" pitchFamily="2" charset="0"/>
                          <a:cs typeface="Roboto" panose="02000000000000000000" pitchFamily="2" charset="0"/>
                        </a:rPr>
                        <a:t> </a:t>
                      </a:r>
                    </a:p>
                    <a:p>
                      <a:r>
                        <a:rPr lang="en-US" sz="1200" dirty="0">
                          <a:effectLst/>
                          <a:latin typeface="Maiandra GD" panose="020E0502030308020204" pitchFamily="34" charset="0"/>
                          <a:ea typeface="Roboto" panose="02000000000000000000" pitchFamily="2" charset="0"/>
                          <a:cs typeface="Roboto" panose="02000000000000000000" pitchFamily="2" charset="0"/>
                        </a:rPr>
                        <a:t>Latin is taught at the same time as learning about the Romans.</a:t>
                      </a:r>
                      <a:endParaRPr lang="en-GB" sz="1200" dirty="0">
                        <a:effectLst/>
                        <a:latin typeface="Roboto" panose="02000000000000000000" pitchFamily="2" charset="0"/>
                        <a:ea typeface="Roboto" panose="02000000000000000000" pitchFamily="2" charset="0"/>
                        <a:cs typeface="Roboto" panose="02000000000000000000" pitchFamily="2" charset="0"/>
                      </a:endParaRPr>
                    </a:p>
                    <a:p>
                      <a:endParaRPr lang="en-GB" sz="1200" dirty="0">
                        <a:effectLst/>
                        <a:latin typeface="Roboto" panose="02000000000000000000" pitchFamily="2" charset="0"/>
                        <a:ea typeface="Roboto" panose="02000000000000000000" pitchFamily="2" charset="0"/>
                        <a:cs typeface="Roboto" panose="02000000000000000000" pitchFamily="2" charset="0"/>
                      </a:endParaRPr>
                    </a:p>
                    <a:p>
                      <a:r>
                        <a:rPr lang="en-US" sz="1200" dirty="0">
                          <a:effectLst/>
                          <a:latin typeface="Maiandra GD" panose="020E0502030308020204" pitchFamily="34" charset="0"/>
                          <a:ea typeface="Roboto" panose="02000000000000000000" pitchFamily="2" charset="0"/>
                          <a:cs typeface="Roboto" panose="02000000000000000000" pitchFamily="2" charset="0"/>
                        </a:rPr>
                        <a:t> </a:t>
                      </a:r>
                      <a:endParaRPr lang="en-GB" sz="1200" dirty="0">
                        <a:effectLst/>
                        <a:latin typeface="Roboto" panose="02000000000000000000" pitchFamily="2" charset="0"/>
                        <a:ea typeface="Roboto" panose="02000000000000000000" pitchFamily="2" charset="0"/>
                        <a:cs typeface="Roboto" panose="02000000000000000000" pitchFamily="2" charset="0"/>
                      </a:endParaRPr>
                    </a:p>
                    <a:p>
                      <a:r>
                        <a:rPr lang="en-US" sz="1200" b="1" dirty="0">
                          <a:effectLst/>
                          <a:latin typeface="Maiandra GD" panose="020E0502030308020204" pitchFamily="34" charset="0"/>
                          <a:ea typeface="Roboto" panose="02000000000000000000" pitchFamily="2" charset="0"/>
                          <a:cs typeface="Roboto" panose="02000000000000000000" pitchFamily="2" charset="0"/>
                        </a:rPr>
                        <a:t>Japanese </a:t>
                      </a:r>
                    </a:p>
                    <a:p>
                      <a:pPr marL="0" marR="0" lvl="0" indent="0" algn="l" defTabSz="1426007" rtl="0" eaLnBrk="1" fontAlgn="auto" latinLnBrk="0" hangingPunct="1">
                        <a:lnSpc>
                          <a:spcPct val="100000"/>
                        </a:lnSpc>
                        <a:spcBef>
                          <a:spcPts val="0"/>
                        </a:spcBef>
                        <a:spcAft>
                          <a:spcPts val="0"/>
                        </a:spcAft>
                        <a:buClrTx/>
                        <a:buSzTx/>
                        <a:buFontTx/>
                        <a:buNone/>
                        <a:tabLst/>
                        <a:defRPr/>
                      </a:pPr>
                      <a:r>
                        <a:rPr lang="en-US" sz="1200" dirty="0">
                          <a:effectLst/>
                          <a:latin typeface="Maiandra GD" panose="020E0502030308020204" pitchFamily="34" charset="0"/>
                          <a:ea typeface="Roboto" panose="02000000000000000000" pitchFamily="2" charset="0"/>
                          <a:cs typeface="Roboto" panose="02000000000000000000" pitchFamily="2" charset="0"/>
                        </a:rPr>
                        <a:t>Japanese is taught because the school has had links with Japan and the Juniors study the Olympics in the summer term, which have been held in Tokyo recently.</a:t>
                      </a:r>
                      <a:endParaRPr lang="en-GB" sz="1200" dirty="0">
                        <a:effectLst/>
                        <a:latin typeface="Roboto" panose="02000000000000000000" pitchFamily="2" charset="0"/>
                        <a:ea typeface="Roboto" panose="02000000000000000000" pitchFamily="2" charset="0"/>
                        <a:cs typeface="Roboto" panose="02000000000000000000" pitchFamily="2" charset="0"/>
                      </a:endParaRPr>
                    </a:p>
                    <a:p>
                      <a:endParaRPr lang="en-GB" sz="1100" dirty="0">
                        <a:effectLst/>
                        <a:latin typeface="Roboto" panose="02000000000000000000" pitchFamily="2" charset="0"/>
                        <a:ea typeface="Roboto" panose="02000000000000000000" pitchFamily="2" charset="0"/>
                        <a:cs typeface="Roboto" panose="02000000000000000000" pitchFamily="2" charset="0"/>
                      </a:endParaRPr>
                    </a:p>
                  </a:txBody>
                  <a:tcPr marL="68580" marR="68580" marT="0" marB="0"/>
                </a:tc>
                <a:tc>
                  <a:txBody>
                    <a:bodyPr/>
                    <a:lstStyle/>
                    <a:p>
                      <a:pPr marL="285750" indent="-285750">
                        <a:buFont typeface="Arial" panose="020B0604020202020204" pitchFamily="34" charset="0"/>
                        <a:buChar char="•"/>
                      </a:pPr>
                      <a:r>
                        <a:rPr lang="en-GB" sz="1100" dirty="0">
                          <a:effectLst/>
                          <a:latin typeface="Maiandra GD" panose="020E0502030308020204" pitchFamily="34" charset="0"/>
                          <a:ea typeface="Roboto" panose="02000000000000000000" pitchFamily="2" charset="0"/>
                          <a:cs typeface="Roboto" panose="02000000000000000000" pitchFamily="2" charset="0"/>
                        </a:rPr>
                        <a:t>Netball / Hockey</a:t>
                      </a:r>
                    </a:p>
                    <a:p>
                      <a:pPr marL="285750" indent="-285750">
                        <a:buFont typeface="Arial" panose="020B0604020202020204" pitchFamily="34" charset="0"/>
                        <a:buChar char="•"/>
                      </a:pPr>
                      <a:r>
                        <a:rPr lang="en-GB" sz="1100" dirty="0">
                          <a:effectLst/>
                          <a:latin typeface="Maiandra GD" panose="020E0502030308020204" pitchFamily="34" charset="0"/>
                          <a:ea typeface="Roboto" panose="02000000000000000000" pitchFamily="2" charset="0"/>
                          <a:cs typeface="Roboto" panose="02000000000000000000" pitchFamily="2" charset="0"/>
                        </a:rPr>
                        <a:t>Gymnastics </a:t>
                      </a:r>
                    </a:p>
                    <a:p>
                      <a:pPr marL="285750" indent="-285750">
                        <a:buFont typeface="Arial" panose="020B0604020202020204" pitchFamily="34" charset="0"/>
                        <a:buChar char="•"/>
                      </a:pPr>
                      <a:endParaRPr lang="en-GB" sz="1100" dirty="0">
                        <a:effectLst/>
                        <a:latin typeface="Maiandra GD" panose="020E0502030308020204" pitchFamily="34" charset="0"/>
                        <a:ea typeface="Roboto" panose="02000000000000000000" pitchFamily="2" charset="0"/>
                        <a:cs typeface="Roboto" panose="02000000000000000000" pitchFamily="2" charset="0"/>
                      </a:endParaRPr>
                    </a:p>
                    <a:p>
                      <a:pPr marL="0" indent="0">
                        <a:buFont typeface="Arial" panose="020B0604020202020204" pitchFamily="34" charset="0"/>
                        <a:buNone/>
                      </a:pPr>
                      <a:r>
                        <a:rPr lang="en-GB" sz="1100" dirty="0">
                          <a:effectLst/>
                          <a:latin typeface="Maiandra GD" panose="020E0502030308020204" pitchFamily="34" charset="0"/>
                          <a:ea typeface="Roboto" panose="02000000000000000000" pitchFamily="2" charset="0"/>
                          <a:cs typeface="Roboto" panose="02000000000000000000" pitchFamily="2" charset="0"/>
                        </a:rPr>
                        <a:t>P.E provided by Qualitas. </a:t>
                      </a:r>
                    </a:p>
                  </a:txBody>
                  <a:tcPr marL="68580" marR="68580" marT="0" marB="0"/>
                </a:tc>
                <a:tc>
                  <a:txBody>
                    <a:bodyPr/>
                    <a:lstStyle/>
                    <a:p>
                      <a:endParaRPr lang="en-GB" sz="1100" dirty="0">
                        <a:effectLst/>
                        <a:latin typeface="Roboto" panose="02000000000000000000" pitchFamily="2" charset="0"/>
                        <a:ea typeface="Roboto" panose="02000000000000000000" pitchFamily="2" charset="0"/>
                        <a:cs typeface="Roboto" panose="02000000000000000000" pitchFamily="2" charset="0"/>
                      </a:endParaRPr>
                    </a:p>
                  </a:txBody>
                  <a:tcPr marL="68580" marR="68580" marT="0" marB="0"/>
                </a:tc>
                <a:extLst>
                  <a:ext uri="{0D108BD9-81ED-4DB2-BD59-A6C34878D82A}">
                    <a16:rowId xmlns:a16="http://schemas.microsoft.com/office/drawing/2014/main" val="610559264"/>
                  </a:ext>
                </a:extLst>
              </a:tr>
            </a:tbl>
          </a:graphicData>
        </a:graphic>
      </p:graphicFrame>
      <p:sp>
        <p:nvSpPr>
          <p:cNvPr id="2" name="Rectangle 1">
            <a:extLst>
              <a:ext uri="{FF2B5EF4-FFF2-40B4-BE49-F238E27FC236}">
                <a16:creationId xmlns:a16="http://schemas.microsoft.com/office/drawing/2014/main" id="{35EFF895-FA08-506A-24CB-7613E710C0FE}"/>
              </a:ext>
            </a:extLst>
          </p:cNvPr>
          <p:cNvSpPr/>
          <p:nvPr/>
        </p:nvSpPr>
        <p:spPr>
          <a:xfrm>
            <a:off x="12469369" y="2439468"/>
            <a:ext cx="2542032" cy="1287927"/>
          </a:xfrm>
          <a:prstGeom prst="rect">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GB" sz="1400" b="1" dirty="0">
                <a:solidFill>
                  <a:schemeClr val="tx1"/>
                </a:solidFill>
                <a:latin typeface="Maiandra GD" panose="020E0502030308020204" pitchFamily="34" charset="0"/>
              </a:rPr>
              <a:t>School Trips: </a:t>
            </a:r>
          </a:p>
          <a:p>
            <a:r>
              <a:rPr lang="en-US" sz="1400" dirty="0">
                <a:solidFill>
                  <a:schemeClr val="tx1"/>
                </a:solidFill>
                <a:latin typeface="Maiandra GD" panose="020E0502030308020204" pitchFamily="34" charset="0"/>
                <a:ea typeface="Calibri" panose="020F0502020204030204" pitchFamily="34" charset="0"/>
                <a:cs typeface="Times New Roman" panose="02020603050405020304" pitchFamily="18" charset="0"/>
              </a:rPr>
              <a:t>V</a:t>
            </a:r>
            <a:r>
              <a:rPr lang="en-US" sz="1400" dirty="0">
                <a:solidFill>
                  <a:schemeClr val="tx1"/>
                </a:solidFill>
                <a:effectLst/>
                <a:latin typeface="Maiandra GD" panose="020E0502030308020204" pitchFamily="34" charset="0"/>
                <a:ea typeface="Calibri" panose="020F0502020204030204" pitchFamily="34" charset="0"/>
                <a:cs typeface="Times New Roman" panose="02020603050405020304" pitchFamily="18" charset="0"/>
              </a:rPr>
              <a:t>isit to Chester to look at remains and visiting excavations in the Grosvenor Museum.</a:t>
            </a:r>
          </a:p>
        </p:txBody>
      </p:sp>
      <p:sp>
        <p:nvSpPr>
          <p:cNvPr id="3" name="Rectangle 2">
            <a:extLst>
              <a:ext uri="{FF2B5EF4-FFF2-40B4-BE49-F238E27FC236}">
                <a16:creationId xmlns:a16="http://schemas.microsoft.com/office/drawing/2014/main" id="{153EC024-A22B-A4EA-E44C-3A318871DB93}"/>
              </a:ext>
            </a:extLst>
          </p:cNvPr>
          <p:cNvSpPr/>
          <p:nvPr/>
        </p:nvSpPr>
        <p:spPr>
          <a:xfrm>
            <a:off x="12507468" y="3870431"/>
            <a:ext cx="2430520" cy="1053255"/>
          </a:xfrm>
          <a:prstGeom prst="rect">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GB" sz="1400" b="1" dirty="0">
                <a:solidFill>
                  <a:schemeClr val="tx1"/>
                </a:solidFill>
                <a:latin typeface="Maiandra GD" panose="020E0502030308020204" pitchFamily="34" charset="0"/>
              </a:rPr>
              <a:t>Learning Events: </a:t>
            </a:r>
          </a:p>
          <a:p>
            <a:r>
              <a:rPr lang="en-US" sz="1400" dirty="0">
                <a:solidFill>
                  <a:schemeClr val="tx1"/>
                </a:solidFill>
                <a:latin typeface="Maiandra GD" panose="020E0502030308020204" pitchFamily="34" charset="0"/>
                <a:ea typeface="Calibri" panose="020F0502020204030204" pitchFamily="34" charset="0"/>
                <a:cs typeface="Times New Roman" panose="02020603050405020304" pitchFamily="18" charset="0"/>
              </a:rPr>
              <a:t>Spelling Bee</a:t>
            </a:r>
          </a:p>
          <a:p>
            <a:r>
              <a:rPr lang="en-US" sz="1400" dirty="0">
                <a:solidFill>
                  <a:schemeClr val="tx1"/>
                </a:solidFill>
                <a:effectLst/>
                <a:latin typeface="Maiandra GD" panose="020E0502030308020204" pitchFamily="34" charset="0"/>
                <a:ea typeface="Calibri" panose="020F0502020204030204" pitchFamily="34" charset="0"/>
                <a:cs typeface="Times New Roman" panose="02020603050405020304" pitchFamily="18" charset="0"/>
              </a:rPr>
              <a:t>Nati</a:t>
            </a:r>
            <a:r>
              <a:rPr lang="en-US" sz="1400" dirty="0">
                <a:solidFill>
                  <a:schemeClr val="tx1"/>
                </a:solidFill>
                <a:latin typeface="Maiandra GD" panose="020E0502030308020204" pitchFamily="34" charset="0"/>
                <a:ea typeface="Calibri" panose="020F0502020204030204" pitchFamily="34" charset="0"/>
                <a:cs typeface="Times New Roman" panose="02020603050405020304" pitchFamily="18" charset="0"/>
              </a:rPr>
              <a:t>vity Performance</a:t>
            </a:r>
          </a:p>
          <a:p>
            <a:r>
              <a:rPr lang="en-US" sz="1400" dirty="0">
                <a:solidFill>
                  <a:schemeClr val="tx1"/>
                </a:solidFill>
                <a:latin typeface="Maiandra GD" panose="020E0502030308020204" pitchFamily="34" charset="0"/>
                <a:ea typeface="Calibri" panose="020F0502020204030204" pitchFamily="34" charset="0"/>
                <a:cs typeface="Times New Roman" panose="02020603050405020304" pitchFamily="18" charset="0"/>
              </a:rPr>
              <a:t>Sporting Events </a:t>
            </a:r>
          </a:p>
        </p:txBody>
      </p:sp>
      <p:sp>
        <p:nvSpPr>
          <p:cNvPr id="4" name="TextBox 3">
            <a:extLst>
              <a:ext uri="{FF2B5EF4-FFF2-40B4-BE49-F238E27FC236}">
                <a16:creationId xmlns:a16="http://schemas.microsoft.com/office/drawing/2014/main" id="{A8071E03-4DCA-EA64-E34B-09E549EC3C28}"/>
              </a:ext>
            </a:extLst>
          </p:cNvPr>
          <p:cNvSpPr txBox="1"/>
          <p:nvPr/>
        </p:nvSpPr>
        <p:spPr>
          <a:xfrm>
            <a:off x="13200438" y="1977803"/>
            <a:ext cx="2226899" cy="461665"/>
          </a:xfrm>
          <a:prstGeom prst="rect">
            <a:avLst/>
          </a:prstGeom>
          <a:noFill/>
        </p:spPr>
        <p:txBody>
          <a:bodyPr wrap="square" rtlCol="0">
            <a:spAutoFit/>
          </a:bodyPr>
          <a:lstStyle/>
          <a:p>
            <a:pPr algn="ctr"/>
            <a:r>
              <a:rPr lang="en-GB" sz="1200" dirty="0"/>
              <a:t>Living as Children of Light: </a:t>
            </a:r>
          </a:p>
          <a:p>
            <a:pPr algn="ctr"/>
            <a:r>
              <a:rPr lang="en-GB" sz="1200" dirty="0"/>
              <a:t>Our ‘Shine’ Curriculum</a:t>
            </a:r>
          </a:p>
        </p:txBody>
      </p:sp>
      <p:sp>
        <p:nvSpPr>
          <p:cNvPr id="13" name="Rectangle 12">
            <a:extLst>
              <a:ext uri="{FF2B5EF4-FFF2-40B4-BE49-F238E27FC236}">
                <a16:creationId xmlns:a16="http://schemas.microsoft.com/office/drawing/2014/main" id="{679F5F25-4F6A-7F4D-5DEA-BBED9741935E}"/>
              </a:ext>
            </a:extLst>
          </p:cNvPr>
          <p:cNvSpPr/>
          <p:nvPr/>
        </p:nvSpPr>
        <p:spPr>
          <a:xfrm>
            <a:off x="12469369" y="5066722"/>
            <a:ext cx="2430520" cy="4096328"/>
          </a:xfrm>
          <a:prstGeom prst="rect">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GB" sz="1400" b="1" dirty="0">
                <a:solidFill>
                  <a:schemeClr val="tx1"/>
                </a:solidFill>
                <a:latin typeface="Maiandra GD" panose="020E0502030308020204" pitchFamily="34" charset="0"/>
              </a:rPr>
              <a:t>Key Vocabulary</a:t>
            </a:r>
          </a:p>
          <a:p>
            <a:endParaRPr lang="en-GB" sz="1400" b="1" dirty="0">
              <a:solidFill>
                <a:schemeClr val="tx1"/>
              </a:solidFill>
              <a:latin typeface="Maiandra GD" panose="020E0502030308020204" pitchFamily="34" charset="0"/>
              <a:ea typeface="Calibri" panose="020F0502020204030204" pitchFamily="34" charset="0"/>
              <a:cs typeface="Times New Roman" panose="02020603050405020304" pitchFamily="18" charset="0"/>
            </a:endParaRPr>
          </a:p>
          <a:p>
            <a:endParaRPr lang="en-GB" sz="1400" b="1" dirty="0">
              <a:solidFill>
                <a:schemeClr val="tx1"/>
              </a:solidFill>
              <a:latin typeface="Maiandra GD" panose="020E0502030308020204" pitchFamily="34" charset="0"/>
              <a:ea typeface="Calibri" panose="020F0502020204030204" pitchFamily="34" charset="0"/>
              <a:cs typeface="Times New Roman" panose="02020603050405020304" pitchFamily="18" charset="0"/>
            </a:endParaRPr>
          </a:p>
          <a:p>
            <a:endParaRPr lang="en-GB" sz="1400" b="1" dirty="0">
              <a:solidFill>
                <a:schemeClr val="tx1"/>
              </a:solidFill>
              <a:latin typeface="Maiandra GD" panose="020E0502030308020204" pitchFamily="34" charset="0"/>
              <a:ea typeface="Calibri" panose="020F0502020204030204" pitchFamily="34" charset="0"/>
              <a:cs typeface="Times New Roman" panose="02020603050405020304" pitchFamily="18" charset="0"/>
            </a:endParaRPr>
          </a:p>
          <a:p>
            <a:endParaRPr lang="en-GB" sz="1400" b="1" dirty="0">
              <a:solidFill>
                <a:schemeClr val="tx1"/>
              </a:solidFill>
              <a:latin typeface="Maiandra GD" panose="020E0502030308020204" pitchFamily="34" charset="0"/>
              <a:ea typeface="Calibri" panose="020F0502020204030204" pitchFamily="34" charset="0"/>
              <a:cs typeface="Times New Roman" panose="02020603050405020304" pitchFamily="18" charset="0"/>
            </a:endParaRPr>
          </a:p>
          <a:p>
            <a:endParaRPr lang="en-GB" sz="1400" b="1" dirty="0">
              <a:solidFill>
                <a:schemeClr val="tx1"/>
              </a:solidFill>
              <a:latin typeface="Maiandra GD" panose="020E0502030308020204" pitchFamily="34" charset="0"/>
              <a:ea typeface="Calibri" panose="020F0502020204030204" pitchFamily="34" charset="0"/>
              <a:cs typeface="Times New Roman" panose="02020603050405020304" pitchFamily="18" charset="0"/>
            </a:endParaRPr>
          </a:p>
          <a:p>
            <a:endParaRPr lang="en-GB" sz="1400" b="1" dirty="0">
              <a:solidFill>
                <a:schemeClr val="tx1"/>
              </a:solidFill>
              <a:latin typeface="Maiandra GD" panose="020E0502030308020204" pitchFamily="34" charset="0"/>
              <a:ea typeface="Calibri" panose="020F0502020204030204" pitchFamily="34" charset="0"/>
              <a:cs typeface="Times New Roman" panose="02020603050405020304" pitchFamily="18" charset="0"/>
            </a:endParaRPr>
          </a:p>
          <a:p>
            <a:endParaRPr lang="en-GB" sz="1400" b="1" dirty="0">
              <a:solidFill>
                <a:schemeClr val="tx1"/>
              </a:solidFill>
              <a:latin typeface="Maiandra GD" panose="020E0502030308020204" pitchFamily="34" charset="0"/>
              <a:ea typeface="Calibri" panose="020F0502020204030204" pitchFamily="34" charset="0"/>
              <a:cs typeface="Times New Roman" panose="02020603050405020304" pitchFamily="18" charset="0"/>
            </a:endParaRPr>
          </a:p>
          <a:p>
            <a:endParaRPr lang="en-GB" sz="1400" b="1" dirty="0">
              <a:solidFill>
                <a:schemeClr val="tx1"/>
              </a:solidFill>
              <a:latin typeface="Maiandra GD" panose="020E0502030308020204" pitchFamily="34" charset="0"/>
              <a:ea typeface="Calibri" panose="020F0502020204030204" pitchFamily="34" charset="0"/>
              <a:cs typeface="Times New Roman" panose="02020603050405020304" pitchFamily="18" charset="0"/>
            </a:endParaRPr>
          </a:p>
          <a:p>
            <a:endParaRPr lang="en-GB" sz="1400" b="1" dirty="0">
              <a:solidFill>
                <a:schemeClr val="tx1"/>
              </a:solidFill>
              <a:latin typeface="Maiandra GD" panose="020E0502030308020204" pitchFamily="34" charset="0"/>
              <a:ea typeface="Calibri" panose="020F0502020204030204" pitchFamily="34" charset="0"/>
              <a:cs typeface="Times New Roman" panose="02020603050405020304" pitchFamily="18" charset="0"/>
            </a:endParaRPr>
          </a:p>
          <a:p>
            <a:endParaRPr lang="en-GB" sz="1400" b="1" dirty="0">
              <a:solidFill>
                <a:schemeClr val="tx1"/>
              </a:solidFill>
              <a:latin typeface="Maiandra GD" panose="020E0502030308020204" pitchFamily="34" charset="0"/>
              <a:ea typeface="Calibri" panose="020F0502020204030204" pitchFamily="34" charset="0"/>
              <a:cs typeface="Times New Roman" panose="02020603050405020304" pitchFamily="18" charset="0"/>
            </a:endParaRPr>
          </a:p>
          <a:p>
            <a:endParaRPr lang="en-GB" sz="1400" b="1" dirty="0">
              <a:solidFill>
                <a:schemeClr val="tx1"/>
              </a:solidFill>
              <a:latin typeface="Maiandra GD" panose="020E0502030308020204" pitchFamily="34" charset="0"/>
              <a:ea typeface="Calibri" panose="020F0502020204030204" pitchFamily="34" charset="0"/>
              <a:cs typeface="Times New Roman" panose="02020603050405020304" pitchFamily="18" charset="0"/>
            </a:endParaRPr>
          </a:p>
          <a:p>
            <a:endParaRPr lang="en-GB" sz="1400" b="1" dirty="0">
              <a:solidFill>
                <a:schemeClr val="tx1"/>
              </a:solidFill>
              <a:latin typeface="Maiandra GD" panose="020E0502030308020204" pitchFamily="34" charset="0"/>
              <a:ea typeface="Calibri" panose="020F0502020204030204" pitchFamily="34" charset="0"/>
              <a:cs typeface="Times New Roman" panose="02020603050405020304" pitchFamily="18" charset="0"/>
            </a:endParaRPr>
          </a:p>
          <a:p>
            <a:endParaRPr lang="en-GB" sz="1400" b="1" dirty="0">
              <a:solidFill>
                <a:schemeClr val="tx1"/>
              </a:solidFill>
              <a:latin typeface="Maiandra GD" panose="020E0502030308020204" pitchFamily="34" charset="0"/>
              <a:ea typeface="Calibri" panose="020F0502020204030204" pitchFamily="34" charset="0"/>
              <a:cs typeface="Times New Roman" panose="02020603050405020304" pitchFamily="18" charset="0"/>
            </a:endParaRPr>
          </a:p>
          <a:p>
            <a:endParaRPr lang="en-GB" sz="1400" b="1" dirty="0">
              <a:solidFill>
                <a:schemeClr val="tx1"/>
              </a:solidFill>
              <a:latin typeface="Maiandra GD" panose="020E0502030308020204" pitchFamily="34" charset="0"/>
              <a:ea typeface="Calibri" panose="020F0502020204030204" pitchFamily="34" charset="0"/>
              <a:cs typeface="Times New Roman" panose="02020603050405020304" pitchFamily="18" charset="0"/>
            </a:endParaRPr>
          </a:p>
          <a:p>
            <a:endParaRPr lang="en-GB" sz="1400" b="1" dirty="0">
              <a:solidFill>
                <a:schemeClr val="tx1"/>
              </a:solidFill>
              <a:latin typeface="Maiandra GD" panose="020E0502030308020204" pitchFamily="34" charset="0"/>
              <a:ea typeface="Calibri" panose="020F0502020204030204" pitchFamily="34" charset="0"/>
              <a:cs typeface="Times New Roman" panose="02020603050405020304" pitchFamily="18" charset="0"/>
            </a:endParaRPr>
          </a:p>
          <a:p>
            <a:endParaRPr lang="en-GB" sz="1400" b="1" dirty="0">
              <a:solidFill>
                <a:schemeClr val="tx1"/>
              </a:solidFill>
              <a:latin typeface="Maiandra GD" panose="020E0502030308020204" pitchFamily="34" charset="0"/>
              <a:ea typeface="Calibri" panose="020F0502020204030204" pitchFamily="34" charset="0"/>
              <a:cs typeface="Times New Roman" panose="02020603050405020304" pitchFamily="18" charset="0"/>
            </a:endParaRPr>
          </a:p>
          <a:p>
            <a:endParaRPr lang="en-GB" sz="1400" b="1" dirty="0">
              <a:solidFill>
                <a:schemeClr val="tx1"/>
              </a:solidFill>
              <a:latin typeface="Maiandra GD" panose="020E0502030308020204" pitchFamily="34" charset="0"/>
              <a:ea typeface="Calibri" panose="020F0502020204030204" pitchFamily="34" charset="0"/>
              <a:cs typeface="Times New Roman" panose="02020603050405020304" pitchFamily="18" charset="0"/>
            </a:endParaRPr>
          </a:p>
          <a:p>
            <a:endParaRPr lang="en-US" sz="1400" dirty="0">
              <a:solidFill>
                <a:schemeClr val="tx1"/>
              </a:solidFill>
              <a:latin typeface="Maiandra GD" panose="020E0502030308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921890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stretch>
            <a:fillRect/>
          </a:stretch>
        </p:blipFill>
        <p:spPr>
          <a:xfrm>
            <a:off x="1" y="8038"/>
            <a:ext cx="1110576" cy="1415772"/>
          </a:xfrm>
          <a:prstGeom prst="rect">
            <a:avLst/>
          </a:prstGeom>
        </p:spPr>
      </p:pic>
      <p:sp>
        <p:nvSpPr>
          <p:cNvPr id="7" name="TextBox 6"/>
          <p:cNvSpPr txBox="1"/>
          <p:nvPr/>
        </p:nvSpPr>
        <p:spPr>
          <a:xfrm>
            <a:off x="1168164" y="114368"/>
            <a:ext cx="8920216" cy="1415772"/>
          </a:xfrm>
          <a:prstGeom prst="rect">
            <a:avLst/>
          </a:prstGeom>
          <a:noFill/>
        </p:spPr>
        <p:txBody>
          <a:bodyPr wrap="square" rtlCol="0">
            <a:spAutoFit/>
          </a:bodyPr>
          <a:lstStyle/>
          <a:p>
            <a:r>
              <a:rPr lang="en-GB" dirty="0">
                <a:latin typeface="Maiandra GD" panose="020E0502030308020204" pitchFamily="34" charset="0"/>
              </a:rPr>
              <a:t>SOUTH DARLEY C.E. PRIMARY SCHOOL THEME OVERVIEW</a:t>
            </a:r>
          </a:p>
          <a:p>
            <a:r>
              <a:rPr lang="en-GB" sz="2400" dirty="0">
                <a:latin typeface="Maiandra GD" panose="020E0502030308020204" pitchFamily="34" charset="0"/>
              </a:rPr>
              <a:t>BEST OF </a:t>
            </a:r>
            <a:r>
              <a:rPr lang="en-GB" sz="2400" dirty="0" smtClean="0">
                <a:latin typeface="Maiandra GD" panose="020E0502030308020204" pitchFamily="34" charset="0"/>
              </a:rPr>
              <a:t>BRITISH? </a:t>
            </a:r>
            <a:r>
              <a:rPr lang="en-GB" sz="2400" dirty="0">
                <a:latin typeface="Maiandra GD" panose="020E0502030308020204" pitchFamily="34" charset="0"/>
              </a:rPr>
              <a:t>(UKS2)</a:t>
            </a:r>
          </a:p>
          <a:p>
            <a:r>
              <a:rPr lang="en-GB" sz="1100" dirty="0">
                <a:latin typeface="Maiandra GD" panose="020E0502030308020204" pitchFamily="34" charset="0"/>
                <a:ea typeface="Calibri" panose="020F0502020204030204" pitchFamily="34" charset="0"/>
                <a:cs typeface="Times New Roman" panose="02020603050405020304" pitchFamily="18" charset="0"/>
              </a:rPr>
              <a:t>British Values topic </a:t>
            </a:r>
            <a:r>
              <a:rPr lang="en-GB" sz="1100" dirty="0">
                <a:effectLst/>
                <a:latin typeface="Maiandra GD" panose="020E0502030308020204" pitchFamily="34" charset="0"/>
                <a:ea typeface="Calibri" panose="020F0502020204030204" pitchFamily="34" charset="0"/>
                <a:cs typeface="Times New Roman" panose="02020603050405020304" pitchFamily="18" charset="0"/>
              </a:rPr>
              <a:t>– looking at democracy, Empire and values which make us British. Juniors </a:t>
            </a:r>
            <a:r>
              <a:rPr lang="en-GB" sz="1100" dirty="0">
                <a:latin typeface="Maiandra GD" panose="020E0502030308020204" pitchFamily="34" charset="0"/>
                <a:ea typeface="Calibri" panose="020F0502020204030204" pitchFamily="34" charset="0"/>
                <a:cs typeface="Times New Roman" panose="02020603050405020304" pitchFamily="18" charset="0"/>
              </a:rPr>
              <a:t>will concentrate on the </a:t>
            </a:r>
            <a:r>
              <a:rPr lang="en-GB" sz="1100" dirty="0">
                <a:effectLst/>
                <a:latin typeface="Maiandra GD" panose="020E0502030308020204" pitchFamily="34" charset="0"/>
                <a:ea typeface="Calibri" panose="020F0502020204030204" pitchFamily="34" charset="0"/>
                <a:cs typeface="Times New Roman" panose="02020603050405020304" pitchFamily="18" charset="0"/>
              </a:rPr>
              <a:t>Romans – looking at a period of history which links in with so much of our culture.</a:t>
            </a:r>
            <a:r>
              <a:rPr lang="en-GB" sz="1100" dirty="0">
                <a:latin typeface="Maiandra GD" panose="020E0502030308020204" pitchFamily="34" charset="0"/>
                <a:ea typeface="Calibri" panose="020F0502020204030204" pitchFamily="34" charset="0"/>
                <a:cs typeface="Times New Roman" panose="02020603050405020304" pitchFamily="18" charset="0"/>
              </a:rPr>
              <a:t> This involves</a:t>
            </a:r>
            <a:r>
              <a:rPr lang="en-GB" sz="1100" dirty="0">
                <a:effectLst/>
                <a:latin typeface="Maiandra GD" panose="020E0502030308020204" pitchFamily="34" charset="0"/>
                <a:ea typeface="Calibri" panose="020F0502020204030204" pitchFamily="34" charset="0"/>
                <a:cs typeface="Times New Roman" panose="02020603050405020304" pitchFamily="18" charset="0"/>
              </a:rPr>
              <a:t> </a:t>
            </a:r>
            <a:r>
              <a:rPr lang="en-GB" sz="1100" dirty="0">
                <a:latin typeface="Maiandra GD" panose="020E0502030308020204" pitchFamily="34" charset="0"/>
                <a:ea typeface="Calibri" panose="020F0502020204030204" pitchFamily="34" charset="0"/>
                <a:cs typeface="Times New Roman" panose="02020603050405020304" pitchFamily="18" charset="0"/>
              </a:rPr>
              <a:t>c</a:t>
            </a:r>
            <a:r>
              <a:rPr lang="en-GB" sz="1100" dirty="0">
                <a:effectLst/>
                <a:latin typeface="Maiandra GD" panose="020E0502030308020204" pitchFamily="34" charset="0"/>
                <a:ea typeface="Calibri" panose="020F0502020204030204" pitchFamily="34" charset="0"/>
                <a:cs typeface="Times New Roman" panose="02020603050405020304" pitchFamily="18" charset="0"/>
              </a:rPr>
              <a:t>elebrating different parts of the UK, how the Romans have impacted on us toda</a:t>
            </a:r>
            <a:r>
              <a:rPr lang="en-GB" sz="1100" dirty="0">
                <a:latin typeface="Maiandra GD" panose="020E0502030308020204" pitchFamily="34" charset="0"/>
                <a:ea typeface="Calibri" panose="020F0502020204030204" pitchFamily="34" charset="0"/>
                <a:cs typeface="Times New Roman" panose="02020603050405020304" pitchFamily="18" charset="0"/>
              </a:rPr>
              <a:t>y and looking at what</a:t>
            </a:r>
            <a:r>
              <a:rPr lang="en-GB" sz="1100" dirty="0">
                <a:effectLst/>
                <a:latin typeface="Maiandra GD" panose="020E0502030308020204" pitchFamily="34" charset="0"/>
                <a:ea typeface="Calibri" panose="020F0502020204030204" pitchFamily="34" charset="0"/>
                <a:cs typeface="Times New Roman" panose="02020603050405020304" pitchFamily="18" charset="0"/>
              </a:rPr>
              <a:t> Romans gave us that we still use. </a:t>
            </a:r>
            <a:r>
              <a:rPr lang="en-GB" sz="1100" dirty="0">
                <a:latin typeface="Maiandra GD" panose="020E0502030308020204" pitchFamily="34" charset="0"/>
                <a:ea typeface="Calibri" panose="020F0502020204030204" pitchFamily="34" charset="0"/>
                <a:cs typeface="Times New Roman" panose="02020603050405020304" pitchFamily="18" charset="0"/>
              </a:rPr>
              <a:t>Infants will look at the lives of British people and their significant contributions. Along with the </a:t>
            </a:r>
            <a:r>
              <a:rPr lang="en-GB" sz="1100" dirty="0">
                <a:effectLst/>
                <a:latin typeface="Maiandra GD" panose="020E0502030308020204" pitchFamily="34" charset="0"/>
                <a:ea typeface="Calibri" panose="020F0502020204030204" pitchFamily="34" charset="0"/>
                <a:cs typeface="Times New Roman" panose="02020603050405020304" pitchFamily="18" charset="0"/>
              </a:rPr>
              <a:t>Gunpowder plot – major event in British History. Democracy – how to protest. What is appropriate and not.</a:t>
            </a:r>
            <a:endParaRPr lang="en-GB" sz="1400" dirty="0"/>
          </a:p>
        </p:txBody>
      </p:sp>
      <p:pic>
        <p:nvPicPr>
          <p:cNvPr id="8" name="Picture 7"/>
          <p:cNvPicPr>
            <a:picLocks noChangeAspect="1"/>
          </p:cNvPicPr>
          <p:nvPr/>
        </p:nvPicPr>
        <p:blipFill>
          <a:blip r:embed="rId3"/>
          <a:stretch>
            <a:fillRect/>
          </a:stretch>
        </p:blipFill>
        <p:spPr>
          <a:xfrm>
            <a:off x="13565031" y="20212"/>
            <a:ext cx="1522570" cy="1957591"/>
          </a:xfrm>
          <a:prstGeom prst="rect">
            <a:avLst/>
          </a:prstGeom>
        </p:spPr>
      </p:pic>
      <p:graphicFrame>
        <p:nvGraphicFramePr>
          <p:cNvPr id="10" name="Table 9"/>
          <p:cNvGraphicFramePr>
            <a:graphicFrameLocks noGrp="1"/>
          </p:cNvGraphicFramePr>
          <p:nvPr>
            <p:extLst>
              <p:ext uri="{D42A27DB-BD31-4B8C-83A1-F6EECF244321}">
                <p14:modId xmlns:p14="http://schemas.microsoft.com/office/powerpoint/2010/main" val="2444455854"/>
              </p:ext>
            </p:extLst>
          </p:nvPr>
        </p:nvGraphicFramePr>
        <p:xfrm>
          <a:off x="111512" y="1465972"/>
          <a:ext cx="12285354" cy="5284787"/>
        </p:xfrm>
        <a:graphic>
          <a:graphicData uri="http://schemas.openxmlformats.org/drawingml/2006/table">
            <a:tbl>
              <a:tblPr firstRow="1" bandRow="1">
                <a:tableStyleId>{5C22544A-7EE6-4342-B048-85BDC9FD1C3A}</a:tableStyleId>
              </a:tblPr>
              <a:tblGrid>
                <a:gridCol w="2166993">
                  <a:extLst>
                    <a:ext uri="{9D8B030D-6E8A-4147-A177-3AD203B41FA5}">
                      <a16:colId xmlns:a16="http://schemas.microsoft.com/office/drawing/2014/main" val="1492498100"/>
                    </a:ext>
                  </a:extLst>
                </a:gridCol>
                <a:gridCol w="2338465">
                  <a:extLst>
                    <a:ext uri="{9D8B030D-6E8A-4147-A177-3AD203B41FA5}">
                      <a16:colId xmlns:a16="http://schemas.microsoft.com/office/drawing/2014/main" val="820268417"/>
                    </a:ext>
                  </a:extLst>
                </a:gridCol>
                <a:gridCol w="1259174">
                  <a:extLst>
                    <a:ext uri="{9D8B030D-6E8A-4147-A177-3AD203B41FA5}">
                      <a16:colId xmlns:a16="http://schemas.microsoft.com/office/drawing/2014/main" val="1983208221"/>
                    </a:ext>
                  </a:extLst>
                </a:gridCol>
                <a:gridCol w="1304145">
                  <a:extLst>
                    <a:ext uri="{9D8B030D-6E8A-4147-A177-3AD203B41FA5}">
                      <a16:colId xmlns:a16="http://schemas.microsoft.com/office/drawing/2014/main" val="176128998"/>
                    </a:ext>
                  </a:extLst>
                </a:gridCol>
                <a:gridCol w="2718647">
                  <a:extLst>
                    <a:ext uri="{9D8B030D-6E8A-4147-A177-3AD203B41FA5}">
                      <a16:colId xmlns:a16="http://schemas.microsoft.com/office/drawing/2014/main" val="3143878863"/>
                    </a:ext>
                  </a:extLst>
                </a:gridCol>
                <a:gridCol w="2497930">
                  <a:extLst>
                    <a:ext uri="{9D8B030D-6E8A-4147-A177-3AD203B41FA5}">
                      <a16:colId xmlns:a16="http://schemas.microsoft.com/office/drawing/2014/main" val="1854702480"/>
                    </a:ext>
                  </a:extLst>
                </a:gridCol>
              </a:tblGrid>
              <a:tr h="260946">
                <a:tc>
                  <a:txBody>
                    <a:bodyPr/>
                    <a:lstStyle/>
                    <a:p>
                      <a:r>
                        <a:rPr lang="en-GB" sz="1050" dirty="0">
                          <a:latin typeface="Maiandra GD" panose="020E0502030308020204" pitchFamily="34" charset="0"/>
                        </a:rPr>
                        <a:t>History</a:t>
                      </a:r>
                    </a:p>
                  </a:txBody>
                  <a:tcPr/>
                </a:tc>
                <a:tc>
                  <a:txBody>
                    <a:bodyPr/>
                    <a:lstStyle/>
                    <a:p>
                      <a:r>
                        <a:rPr lang="en-GB" sz="1200" dirty="0">
                          <a:latin typeface="Maiandra GD" panose="020E0502030308020204" pitchFamily="34" charset="0"/>
                        </a:rPr>
                        <a:t>Geography</a:t>
                      </a:r>
                    </a:p>
                  </a:txBody>
                  <a:tcPr/>
                </a:tc>
                <a:tc>
                  <a:txBody>
                    <a:bodyPr/>
                    <a:lstStyle/>
                    <a:p>
                      <a:r>
                        <a:rPr lang="en-GB" sz="1200" dirty="0">
                          <a:latin typeface="Maiandra GD" panose="020E0502030308020204" pitchFamily="34" charset="0"/>
                        </a:rPr>
                        <a:t>Art </a:t>
                      </a:r>
                    </a:p>
                  </a:txBody>
                  <a:tcPr/>
                </a:tc>
                <a:tc>
                  <a:txBody>
                    <a:bodyPr/>
                    <a:lstStyle/>
                    <a:p>
                      <a:r>
                        <a:rPr lang="en-GB" sz="1200" dirty="0">
                          <a:latin typeface="Maiandra GD" panose="020E0502030308020204" pitchFamily="34" charset="0"/>
                        </a:rPr>
                        <a:t>DT</a:t>
                      </a:r>
                    </a:p>
                  </a:txBody>
                  <a:tcPr/>
                </a:tc>
                <a:tc>
                  <a:txBody>
                    <a:bodyPr/>
                    <a:lstStyle/>
                    <a:p>
                      <a:r>
                        <a:rPr lang="en-GB" sz="1200" dirty="0">
                          <a:latin typeface="Maiandra GD" panose="020E0502030308020204" pitchFamily="34" charset="0"/>
                        </a:rPr>
                        <a:t>Science</a:t>
                      </a:r>
                    </a:p>
                  </a:txBody>
                  <a:tcPr/>
                </a:tc>
                <a:tc>
                  <a:txBody>
                    <a:bodyPr/>
                    <a:lstStyle/>
                    <a:p>
                      <a:r>
                        <a:rPr lang="en-GB" sz="1200" dirty="0">
                          <a:latin typeface="Maiandra GD" panose="020E0502030308020204" pitchFamily="34" charset="0"/>
                        </a:rPr>
                        <a:t>Literacy</a:t>
                      </a:r>
                    </a:p>
                  </a:txBody>
                  <a:tcPr/>
                </a:tc>
                <a:extLst>
                  <a:ext uri="{0D108BD9-81ED-4DB2-BD59-A6C34878D82A}">
                    <a16:rowId xmlns:a16="http://schemas.microsoft.com/office/drawing/2014/main" val="2580129712"/>
                  </a:ext>
                </a:extLst>
              </a:tr>
              <a:tr h="5010467">
                <a:tc>
                  <a:txBody>
                    <a:bodyPr/>
                    <a:lstStyle/>
                    <a:p>
                      <a:pPr>
                        <a:lnSpc>
                          <a:spcPct val="107000"/>
                        </a:lnSpc>
                        <a:spcBef>
                          <a:spcPts val="275"/>
                        </a:spcBef>
                        <a:spcAft>
                          <a:spcPts val="800"/>
                        </a:spcAft>
                        <a:tabLst>
                          <a:tab pos="281305" algn="l"/>
                          <a:tab pos="281940" algn="l"/>
                        </a:tabLst>
                      </a:pPr>
                      <a:r>
                        <a:rPr lang="en-US" sz="900" dirty="0">
                          <a:solidFill>
                            <a:schemeClr val="tx1"/>
                          </a:solidFill>
                          <a:effectLst/>
                          <a:latin typeface="Maiandra GD" panose="020E0502030308020204" pitchFamily="34" charset="0"/>
                          <a:ea typeface="Roboto" panose="02000000000000000000" pitchFamily="2" charset="0"/>
                          <a:cs typeface="Roboto" panose="02000000000000000000" pitchFamily="2" charset="0"/>
                        </a:rPr>
                        <a:t>Find and </a:t>
                      </a:r>
                      <a:r>
                        <a:rPr lang="en-US" sz="900" dirty="0" err="1">
                          <a:solidFill>
                            <a:schemeClr val="tx1"/>
                          </a:solidFill>
                          <a:effectLst/>
                          <a:latin typeface="Maiandra GD" panose="020E0502030308020204" pitchFamily="34" charset="0"/>
                          <a:ea typeface="Roboto" panose="02000000000000000000" pitchFamily="2" charset="0"/>
                          <a:cs typeface="Roboto" panose="02000000000000000000" pitchFamily="2" charset="0"/>
                        </a:rPr>
                        <a:t>analyse</a:t>
                      </a:r>
                      <a:r>
                        <a:rPr lang="en-US" sz="900" dirty="0">
                          <a:solidFill>
                            <a:schemeClr val="tx1"/>
                          </a:solidFill>
                          <a:effectLst/>
                          <a:latin typeface="Maiandra GD" panose="020E0502030308020204" pitchFamily="34" charset="0"/>
                          <a:ea typeface="Roboto" panose="02000000000000000000" pitchFamily="2" charset="0"/>
                          <a:cs typeface="Roboto" panose="02000000000000000000" pitchFamily="2" charset="0"/>
                        </a:rPr>
                        <a:t> a wide range of evidence about the uprising of forces of Boudicca against the Roman Empire. Use evidence to look at different perspectives of the event using facts to support this investigation. Look at different versions of the story and compare similarities and differences. Create their own storyboard of the battle</a:t>
                      </a:r>
                      <a:r>
                        <a:rPr lang="en-US" sz="900" dirty="0">
                          <a:solidFill>
                            <a:srgbClr val="FFFF00"/>
                          </a:solidFill>
                          <a:effectLst/>
                          <a:latin typeface="Maiandra GD" panose="020E0502030308020204" pitchFamily="34" charset="0"/>
                          <a:ea typeface="Roboto" panose="02000000000000000000" pitchFamily="2" charset="0"/>
                          <a:cs typeface="Roboto" panose="02000000000000000000" pitchFamily="2" charset="0"/>
                        </a:rPr>
                        <a:t>.</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p>
                      <a:pPr marR="278130">
                        <a:lnSpc>
                          <a:spcPct val="97000"/>
                        </a:lnSpc>
                        <a:spcBef>
                          <a:spcPts val="295"/>
                        </a:spcBef>
                        <a:spcAft>
                          <a:spcPts val="800"/>
                        </a:spcAft>
                        <a:tabLst>
                          <a:tab pos="281305" algn="l"/>
                          <a:tab pos="281940" algn="l"/>
                        </a:tabLst>
                      </a:pPr>
                      <a:r>
                        <a:rPr lang="en-US" sz="900" dirty="0">
                          <a:solidFill>
                            <a:srgbClr val="1C1C1C"/>
                          </a:solidFill>
                          <a:effectLst/>
                          <a:latin typeface="Maiandra GD" panose="020E0502030308020204" pitchFamily="34" charset="0"/>
                          <a:ea typeface="Roboto" panose="02000000000000000000" pitchFamily="2" charset="0"/>
                          <a:cs typeface="Roboto" panose="02000000000000000000" pitchFamily="2" charset="0"/>
                        </a:rPr>
                        <a:t>Identify a range of primary and secondary resources to investigate the Roman era to include Roman life, roads, buildings and the overall impact of the Roman occupation of Britain and how life moved on so dramatically during this time. Create information sheets and </a:t>
                      </a:r>
                      <a:r>
                        <a:rPr lang="en-US" sz="900" dirty="0" err="1">
                          <a:solidFill>
                            <a:srgbClr val="1C1C1C"/>
                          </a:solidFill>
                          <a:effectLst/>
                          <a:latin typeface="Maiandra GD" panose="020E0502030308020204" pitchFamily="34" charset="0"/>
                          <a:ea typeface="Roboto" panose="02000000000000000000" pitchFamily="2" charset="0"/>
                          <a:cs typeface="Roboto" panose="02000000000000000000" pitchFamily="2" charset="0"/>
                        </a:rPr>
                        <a:t>factfiles</a:t>
                      </a:r>
                      <a:r>
                        <a:rPr lang="en-US" sz="900" dirty="0">
                          <a:solidFill>
                            <a:srgbClr val="1C1C1C"/>
                          </a:solidFill>
                          <a:effectLst/>
                          <a:latin typeface="Maiandra GD" panose="020E0502030308020204" pitchFamily="34" charset="0"/>
                          <a:ea typeface="Roboto" panose="02000000000000000000" pitchFamily="2" charset="0"/>
                          <a:cs typeface="Roboto" panose="02000000000000000000" pitchFamily="2" charset="0"/>
                        </a:rPr>
                        <a:t>.</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p>
                      <a:pPr marR="278130">
                        <a:lnSpc>
                          <a:spcPct val="97000"/>
                        </a:lnSpc>
                        <a:spcBef>
                          <a:spcPts val="295"/>
                        </a:spcBef>
                        <a:spcAft>
                          <a:spcPts val="800"/>
                        </a:spcAft>
                        <a:tabLst>
                          <a:tab pos="281305" algn="l"/>
                          <a:tab pos="281940" algn="l"/>
                        </a:tabLst>
                      </a:pPr>
                      <a:r>
                        <a:rPr lang="en-US" sz="900" dirty="0">
                          <a:solidFill>
                            <a:srgbClr val="1C1C1C"/>
                          </a:solidFill>
                          <a:effectLst/>
                          <a:latin typeface="Maiandra GD" panose="020E0502030308020204" pitchFamily="34" charset="0"/>
                          <a:ea typeface="Roboto" panose="02000000000000000000" pitchFamily="2" charset="0"/>
                          <a:cs typeface="Roboto" panose="02000000000000000000" pitchFamily="2" charset="0"/>
                        </a:rPr>
                        <a:t>Understand how some historical events/periods occurred concurrently in different locations by exploring the story of Anthony and Cleopatra. Look at the story alongside Romans and refer to class timeline. </a:t>
                      </a:r>
                    </a:p>
                    <a:p>
                      <a:pPr marR="278130">
                        <a:lnSpc>
                          <a:spcPct val="97000"/>
                        </a:lnSpc>
                        <a:spcBef>
                          <a:spcPts val="295"/>
                        </a:spcBef>
                        <a:spcAft>
                          <a:spcPts val="800"/>
                        </a:spcAft>
                        <a:tabLst>
                          <a:tab pos="281305" algn="l"/>
                          <a:tab pos="281940" algn="l"/>
                        </a:tabLst>
                      </a:pPr>
                      <a:r>
                        <a:rPr lang="en-US" sz="900" dirty="0">
                          <a:solidFill>
                            <a:srgbClr val="1C1C1C"/>
                          </a:solidFill>
                          <a:effectLst/>
                          <a:latin typeface="Maiandra GD" panose="020E0502030308020204" pitchFamily="34" charset="0"/>
                          <a:ea typeface="Roboto" panose="02000000000000000000" pitchFamily="2" charset="0"/>
                          <a:cs typeface="Roboto" panose="02000000000000000000" pitchFamily="2" charset="0"/>
                        </a:rPr>
                        <a:t>Identify and note connections, contrasts and trends over time in the everyday lives of</a:t>
                      </a:r>
                      <a:r>
                        <a:rPr lang="en-US" sz="900" spc="-10" dirty="0">
                          <a:solidFill>
                            <a:srgbClr val="1C1C1C"/>
                          </a:solidFill>
                          <a:effectLst/>
                          <a:latin typeface="Maiandra GD" panose="020E0502030308020204" pitchFamily="34" charset="0"/>
                          <a:ea typeface="Roboto" panose="02000000000000000000" pitchFamily="2" charset="0"/>
                          <a:cs typeface="Roboto" panose="02000000000000000000" pitchFamily="2" charset="0"/>
                        </a:rPr>
                        <a:t> </a:t>
                      </a:r>
                      <a:r>
                        <a:rPr lang="en-US" sz="900" dirty="0">
                          <a:solidFill>
                            <a:srgbClr val="1C1C1C"/>
                          </a:solidFill>
                          <a:effectLst/>
                          <a:latin typeface="Maiandra GD" panose="020E0502030308020204" pitchFamily="34" charset="0"/>
                          <a:ea typeface="Roboto" panose="02000000000000000000" pitchFamily="2" charset="0"/>
                          <a:cs typeface="Roboto" panose="02000000000000000000" pitchFamily="2" charset="0"/>
                        </a:rPr>
                        <a:t>people in Roman Britain. Look at how life changed during the Roman reign of Britain and get children to make comparisons. Describe the key features of the Roman civilization. </a:t>
                      </a:r>
                      <a:r>
                        <a:rPr lang="en-US" sz="900" dirty="0">
                          <a:effectLst/>
                          <a:latin typeface="Maiandra GD" panose="020E0502030308020204" pitchFamily="34" charset="0"/>
                          <a:ea typeface="Roboto" panose="02000000000000000000" pitchFamily="2" charset="0"/>
                          <a:cs typeface="Roboto" panose="02000000000000000000" pitchFamily="2" charset="0"/>
                        </a:rPr>
                        <a:t> </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1000" dirty="0">
                          <a:effectLst/>
                          <a:latin typeface="Maiandra GD" panose="020E0502030308020204" pitchFamily="34" charset="0"/>
                          <a:ea typeface="Calibri" panose="020F0502020204030204" pitchFamily="34" charset="0"/>
                          <a:cs typeface="Times New Roman" panose="02020603050405020304" pitchFamily="18" charset="0"/>
                        </a:rPr>
                        <a:t>Identify key Roman settlements in the UK and other parts of the world, and their Roman names. Using the examples of an old British Roman Town e.g. Chesterfield, and Pompeii, consider how land use patterns have changed over time. Visit to the Grosvenor Museum to see excavations showing changes over time.</a:t>
                      </a:r>
                      <a:endParaRPr lang="en-GB" sz="1000" dirty="0">
                        <a:effectLst/>
                        <a:latin typeface="Maiandra GD" panose="020E0502030308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000" dirty="0">
                          <a:effectLst/>
                          <a:latin typeface="Maiandra GD" panose="020E0502030308020204" pitchFamily="34" charset="0"/>
                          <a:ea typeface="Calibri" panose="020F0502020204030204" pitchFamily="34" charset="0"/>
                          <a:cs typeface="Times New Roman" panose="02020603050405020304" pitchFamily="18" charset="0"/>
                        </a:rPr>
                        <a:t>Compare the types of settlement and land use in Roman times to the modern day. Comparisons between cities and countryside. Make comparisons looking at the similarities and differences. Explore where Roman advances are still influenced today. </a:t>
                      </a:r>
                      <a:endParaRPr lang="en-GB" sz="1000" dirty="0">
                        <a:effectLst/>
                        <a:latin typeface="Maiandra GD" panose="020E0502030308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000" dirty="0">
                          <a:effectLst/>
                          <a:latin typeface="Maiandra GD" panose="020E0502030308020204" pitchFamily="34" charset="0"/>
                          <a:ea typeface="Calibri" panose="020F0502020204030204" pitchFamily="34" charset="0"/>
                          <a:cs typeface="Times New Roman" panose="02020603050405020304" pitchFamily="18" charset="0"/>
                        </a:rPr>
                        <a:t>Using Pompei as an example, further develop understanding about volcanoes, knowing sites of major eruptions and the effects they had.  Locate the ‘Ring of Fire’ and understand location of volcanoes links to tectonic plates Know the impact of Earthquakes on the world</a:t>
                      </a:r>
                      <a:endParaRPr lang="en-GB" sz="1000" dirty="0">
                        <a:effectLst/>
                        <a:latin typeface="Maiandra GD" panose="020E0502030308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000" dirty="0">
                          <a:effectLst/>
                          <a:latin typeface="Maiandra GD" panose="020E0502030308020204" pitchFamily="34" charset="0"/>
                          <a:ea typeface="Calibri" panose="020F0502020204030204" pitchFamily="34" charset="0"/>
                          <a:cs typeface="Times New Roman" panose="02020603050405020304" pitchFamily="18" charset="0"/>
                        </a:rPr>
                        <a:t>Create a non-chronological report based on research. </a:t>
                      </a:r>
                      <a:endParaRPr lang="en-GB" sz="1000" dirty="0">
                        <a:effectLst/>
                        <a:latin typeface="Maiandra GD" panose="020E0502030308020204" pitchFamily="34" charset="0"/>
                        <a:ea typeface="Calibri" panose="020F0502020204030204" pitchFamily="34" charset="0"/>
                        <a:cs typeface="Times New Roman" panose="02020603050405020304" pitchFamily="18" charset="0"/>
                      </a:endParaRPr>
                    </a:p>
                  </a:txBody>
                  <a:tcPr/>
                </a:tc>
                <a:tc>
                  <a:txBody>
                    <a:bodyPr/>
                    <a:lstStyle/>
                    <a:p>
                      <a:pPr>
                        <a:lnSpc>
                          <a:spcPct val="107000"/>
                        </a:lnSpc>
                        <a:spcAft>
                          <a:spcPts val="800"/>
                        </a:spcAft>
                      </a:pPr>
                      <a:r>
                        <a:rPr lang="en-US" sz="1000" dirty="0">
                          <a:effectLst/>
                          <a:latin typeface="Maiandra GD" panose="020E0502030308020204" pitchFamily="34" charset="0"/>
                          <a:ea typeface="Calibri" panose="020F0502020204030204" pitchFamily="34" charset="0"/>
                          <a:cs typeface="Times New Roman" panose="02020603050405020304" pitchFamily="18" charset="0"/>
                        </a:rPr>
                        <a:t>Explore a variety of mosaics and create their own mosaic inspired collage of themselves. Use ICT to create mosaics.</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000" dirty="0">
                          <a:effectLst/>
                          <a:latin typeface="Maiandra GD" panose="020E0502030308020204" pitchFamily="34" charset="0"/>
                          <a:ea typeface="Calibri" panose="020F0502020204030204" pitchFamily="34" charset="0"/>
                          <a:cs typeface="Times New Roman" panose="02020603050405020304" pitchFamily="18" charset="0"/>
                        </a:rPr>
                        <a:t>Design and make Roman shields.</a:t>
                      </a:r>
                      <a:endParaRPr lang="en-GB" sz="1000" kern="1200" dirty="0">
                        <a:solidFill>
                          <a:schemeClr val="dk1"/>
                        </a:solidFill>
                        <a:effectLst/>
                        <a:latin typeface="Maiandra GD" panose="020E0502030308020204" pitchFamily="34" charset="0"/>
                        <a:ea typeface="+mn-ea"/>
                        <a:cs typeface="+mn-cs"/>
                      </a:endParaRPr>
                    </a:p>
                  </a:txBody>
                  <a:tcPr/>
                </a:tc>
                <a:tc>
                  <a:txBody>
                    <a:bodyPr/>
                    <a:lstStyle/>
                    <a:p>
                      <a:pPr>
                        <a:lnSpc>
                          <a:spcPct val="107000"/>
                        </a:lnSpc>
                        <a:spcAft>
                          <a:spcPts val="800"/>
                        </a:spcAft>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1000" b="1" dirty="0">
                          <a:effectLst/>
                          <a:latin typeface="Maiandra GD" panose="020E0502030308020204" pitchFamily="34" charset="0"/>
                          <a:ea typeface="Calibri" panose="020F0502020204030204" pitchFamily="34" charset="0"/>
                          <a:cs typeface="Times New Roman" panose="02020603050405020304" pitchFamily="18" charset="0"/>
                        </a:rPr>
                        <a:t>Electricity </a:t>
                      </a:r>
                      <a:r>
                        <a:rPr lang="en-GB" sz="1100" b="1" dirty="0">
                          <a:effectLst/>
                          <a:latin typeface="Calibri" panose="020F0502020204030204" pitchFamily="34" charset="0"/>
                          <a:ea typeface="Calibri" panose="020F0502020204030204" pitchFamily="34" charset="0"/>
                          <a:cs typeface="Times New Roman" panose="02020603050405020304" pitchFamily="18" charset="0"/>
                        </a:rPr>
                        <a:t/>
                      </a:r>
                      <a:br>
                        <a:rPr lang="en-GB" sz="1100" b="1" dirty="0">
                          <a:effectLst/>
                          <a:latin typeface="Calibri" panose="020F0502020204030204" pitchFamily="34" charset="0"/>
                          <a:ea typeface="Calibri" panose="020F0502020204030204" pitchFamily="34" charset="0"/>
                          <a:cs typeface="Times New Roman" panose="02020603050405020304" pitchFamily="18" charset="0"/>
                        </a:rPr>
                      </a:br>
                      <a:r>
                        <a:rPr lang="en-US" sz="1000" dirty="0">
                          <a:effectLst/>
                          <a:latin typeface="Maiandra GD" panose="020E0502030308020204" pitchFamily="34" charset="0"/>
                          <a:ea typeface="Roboto" panose="02000000000000000000" pitchFamily="2" charset="0"/>
                          <a:cs typeface="Roboto" panose="02000000000000000000" pitchFamily="2" charset="0"/>
                        </a:rPr>
                        <a:t>Explore and research the major discoveries in electricity. </a:t>
                      </a:r>
                      <a:r>
                        <a:rPr lang="en-GB" sz="1100" dirty="0">
                          <a:effectLst/>
                          <a:latin typeface="Roboto" panose="02000000000000000000" pitchFamily="2" charset="0"/>
                          <a:ea typeface="Roboto" panose="02000000000000000000" pitchFamily="2" charset="0"/>
                          <a:cs typeface="Roboto" panose="02000000000000000000" pitchFamily="2" charset="0"/>
                        </a:rPr>
                        <a:t/>
                      </a:r>
                      <a:br>
                        <a:rPr lang="en-GB" sz="1100" dirty="0">
                          <a:effectLst/>
                          <a:latin typeface="Roboto" panose="02000000000000000000" pitchFamily="2" charset="0"/>
                          <a:ea typeface="Roboto" panose="02000000000000000000" pitchFamily="2" charset="0"/>
                          <a:cs typeface="Roboto" panose="02000000000000000000" pitchFamily="2" charset="0"/>
                        </a:rPr>
                      </a:br>
                      <a:r>
                        <a:rPr lang="en-US" sz="1000" dirty="0">
                          <a:effectLst/>
                          <a:latin typeface="Maiandra GD" panose="020E0502030308020204" pitchFamily="34" charset="0"/>
                          <a:ea typeface="Roboto" panose="02000000000000000000" pitchFamily="2" charset="0"/>
                          <a:cs typeface="Roboto" panose="02000000000000000000" pitchFamily="2" charset="0"/>
                        </a:rPr>
                        <a:t>Draw simple circuits using electrical symbols and explain the effects of different volts in a circuit. </a:t>
                      </a:r>
                      <a:r>
                        <a:rPr lang="en-GB" sz="1100" dirty="0">
                          <a:effectLst/>
                          <a:latin typeface="Roboto" panose="02000000000000000000" pitchFamily="2" charset="0"/>
                          <a:ea typeface="Roboto" panose="02000000000000000000" pitchFamily="2" charset="0"/>
                          <a:cs typeface="Roboto" panose="02000000000000000000" pitchFamily="2" charset="0"/>
                        </a:rPr>
                        <a:t/>
                      </a:r>
                      <a:br>
                        <a:rPr lang="en-GB" sz="1100" dirty="0">
                          <a:effectLst/>
                          <a:latin typeface="Roboto" panose="02000000000000000000" pitchFamily="2" charset="0"/>
                          <a:ea typeface="Roboto" panose="02000000000000000000" pitchFamily="2" charset="0"/>
                          <a:cs typeface="Roboto" panose="02000000000000000000" pitchFamily="2" charset="0"/>
                        </a:rPr>
                      </a:br>
                      <a:r>
                        <a:rPr lang="en-US" sz="1000" dirty="0">
                          <a:effectLst/>
                          <a:latin typeface="Maiandra GD" panose="020E0502030308020204" pitchFamily="34" charset="0"/>
                          <a:ea typeface="Roboto" panose="02000000000000000000" pitchFamily="2" charset="0"/>
                          <a:cs typeface="Roboto" panose="02000000000000000000" pitchFamily="2" charset="0"/>
                        </a:rPr>
                        <a:t>Create circuits and explore the brightness of a bulb or volume of a buzzer with the number and voltage of cells used in a circuit. </a:t>
                      </a:r>
                      <a:r>
                        <a:rPr lang="en-GB" sz="1100" dirty="0">
                          <a:effectLst/>
                          <a:latin typeface="Roboto" panose="02000000000000000000" pitchFamily="2" charset="0"/>
                          <a:ea typeface="Roboto" panose="02000000000000000000" pitchFamily="2" charset="0"/>
                          <a:cs typeface="Roboto" panose="02000000000000000000" pitchFamily="2" charset="0"/>
                        </a:rPr>
                        <a:t/>
                      </a:r>
                      <a:br>
                        <a:rPr lang="en-GB" sz="1100" dirty="0">
                          <a:effectLst/>
                          <a:latin typeface="Roboto" panose="02000000000000000000" pitchFamily="2" charset="0"/>
                          <a:ea typeface="Roboto" panose="02000000000000000000" pitchFamily="2" charset="0"/>
                          <a:cs typeface="Roboto" panose="02000000000000000000" pitchFamily="2" charset="0"/>
                        </a:rPr>
                      </a:br>
                      <a:r>
                        <a:rPr lang="en-US" sz="1000" dirty="0">
                          <a:effectLst/>
                          <a:latin typeface="Maiandra GD" panose="020E0502030308020204" pitchFamily="34" charset="0"/>
                          <a:ea typeface="Roboto" panose="02000000000000000000" pitchFamily="2" charset="0"/>
                          <a:cs typeface="Roboto" panose="02000000000000000000" pitchFamily="2" charset="0"/>
                        </a:rPr>
                        <a:t>Plan a series of investigations to answer questions e.g. relationship between wire length and brightness of bulbs or loudness of buzzers. </a:t>
                      </a:r>
                      <a:r>
                        <a:rPr lang="en-GB" sz="1100" dirty="0">
                          <a:effectLst/>
                          <a:latin typeface="Roboto" panose="02000000000000000000" pitchFamily="2" charset="0"/>
                          <a:ea typeface="Roboto" panose="02000000000000000000" pitchFamily="2" charset="0"/>
                          <a:cs typeface="Roboto" panose="02000000000000000000" pitchFamily="2" charset="0"/>
                        </a:rPr>
                        <a:t/>
                      </a:r>
                      <a:br>
                        <a:rPr lang="en-GB" sz="1100" dirty="0">
                          <a:effectLst/>
                          <a:latin typeface="Roboto" panose="02000000000000000000" pitchFamily="2" charset="0"/>
                          <a:ea typeface="Roboto" panose="02000000000000000000" pitchFamily="2" charset="0"/>
                          <a:cs typeface="Roboto" panose="02000000000000000000" pitchFamily="2" charset="0"/>
                        </a:rPr>
                      </a:br>
                      <a:r>
                        <a:rPr lang="en-US" sz="1000" dirty="0">
                          <a:effectLst/>
                          <a:latin typeface="Maiandra GD" panose="020E0502030308020204" pitchFamily="34" charset="0"/>
                          <a:ea typeface="Roboto" panose="02000000000000000000" pitchFamily="2" charset="0"/>
                          <a:cs typeface="Roboto" panose="02000000000000000000" pitchFamily="2" charset="0"/>
                        </a:rPr>
                        <a:t>Record and present findings including conclusions and degree of trust in results.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000" b="1" dirty="0">
                          <a:effectLst/>
                          <a:latin typeface="Maiandra GD" panose="020E0502030308020204" pitchFamily="34" charset="0"/>
                          <a:ea typeface="Calibri" panose="020F0502020204030204" pitchFamily="34" charset="0"/>
                          <a:cs typeface="Times New Roman" panose="02020603050405020304" pitchFamily="18" charset="0"/>
                        </a:rPr>
                        <a:t>Forces</a:t>
                      </a:r>
                      <a:r>
                        <a:rPr lang="en-GB" sz="1100" b="1" dirty="0">
                          <a:effectLst/>
                          <a:latin typeface="Calibri" panose="020F0502020204030204" pitchFamily="34" charset="0"/>
                          <a:ea typeface="Calibri" panose="020F0502020204030204" pitchFamily="34" charset="0"/>
                          <a:cs typeface="Times New Roman" panose="02020603050405020304" pitchFamily="18" charset="0"/>
                        </a:rPr>
                        <a:t/>
                      </a:r>
                      <a:br>
                        <a:rPr lang="en-GB" sz="1100" b="1" dirty="0">
                          <a:effectLst/>
                          <a:latin typeface="Calibri" panose="020F0502020204030204" pitchFamily="34" charset="0"/>
                          <a:ea typeface="Calibri" panose="020F0502020204030204" pitchFamily="34" charset="0"/>
                          <a:cs typeface="Times New Roman" panose="02020603050405020304" pitchFamily="18" charset="0"/>
                        </a:rPr>
                      </a:br>
                      <a:r>
                        <a:rPr lang="en-US" sz="1000" dirty="0">
                          <a:effectLst/>
                          <a:latin typeface="Maiandra GD" panose="020E0502030308020204" pitchFamily="34" charset="0"/>
                          <a:ea typeface="Roboto" panose="02000000000000000000" pitchFamily="2" charset="0"/>
                          <a:cs typeface="Roboto" panose="02000000000000000000" pitchFamily="2" charset="0"/>
                        </a:rPr>
                        <a:t>Research Isaac Newton and his theory of gravity and the difference between weight and mass. </a:t>
                      </a:r>
                      <a:r>
                        <a:rPr lang="en-GB" sz="1100" dirty="0">
                          <a:effectLst/>
                          <a:latin typeface="Roboto" panose="02000000000000000000" pitchFamily="2" charset="0"/>
                          <a:ea typeface="Roboto" panose="02000000000000000000" pitchFamily="2" charset="0"/>
                          <a:cs typeface="Roboto" panose="02000000000000000000" pitchFamily="2" charset="0"/>
                        </a:rPr>
                        <a:t/>
                      </a:r>
                      <a:br>
                        <a:rPr lang="en-GB" sz="1100" dirty="0">
                          <a:effectLst/>
                          <a:latin typeface="Roboto" panose="02000000000000000000" pitchFamily="2" charset="0"/>
                          <a:ea typeface="Roboto" panose="02000000000000000000" pitchFamily="2" charset="0"/>
                          <a:cs typeface="Roboto" panose="02000000000000000000" pitchFamily="2" charset="0"/>
                        </a:rPr>
                      </a:br>
                      <a:r>
                        <a:rPr lang="en-US" sz="1000" dirty="0">
                          <a:effectLst/>
                          <a:latin typeface="Maiandra GD" panose="020E0502030308020204" pitchFamily="34" charset="0"/>
                          <a:ea typeface="Roboto" panose="02000000000000000000" pitchFamily="2" charset="0"/>
                          <a:cs typeface="Roboto" panose="02000000000000000000" pitchFamily="2" charset="0"/>
                        </a:rPr>
                        <a:t>Measure the weight of objects using newton meters. Explore and identify the effects of air resistance. </a:t>
                      </a:r>
                      <a:r>
                        <a:rPr lang="en-GB" sz="1100" dirty="0">
                          <a:effectLst/>
                          <a:latin typeface="Roboto" panose="02000000000000000000" pitchFamily="2" charset="0"/>
                          <a:ea typeface="Roboto" panose="02000000000000000000" pitchFamily="2" charset="0"/>
                          <a:cs typeface="Roboto" panose="02000000000000000000" pitchFamily="2" charset="0"/>
                        </a:rPr>
                        <a:t/>
                      </a:r>
                      <a:br>
                        <a:rPr lang="en-GB" sz="1100" dirty="0">
                          <a:effectLst/>
                          <a:latin typeface="Roboto" panose="02000000000000000000" pitchFamily="2" charset="0"/>
                          <a:ea typeface="Roboto" panose="02000000000000000000" pitchFamily="2" charset="0"/>
                          <a:cs typeface="Roboto" panose="02000000000000000000" pitchFamily="2" charset="0"/>
                        </a:rPr>
                      </a:br>
                      <a:r>
                        <a:rPr lang="en-US" sz="1000" dirty="0">
                          <a:effectLst/>
                          <a:latin typeface="Maiandra GD" panose="020E0502030308020204" pitchFamily="34" charset="0"/>
                          <a:ea typeface="Roboto" panose="02000000000000000000" pitchFamily="2" charset="0"/>
                          <a:cs typeface="Roboto" panose="02000000000000000000" pitchFamily="2" charset="0"/>
                        </a:rPr>
                        <a:t>Design parachutes and experiment to see which one is best to slow an object down. Identify the effects of water resistance by creating and racing streamlined boats.</a:t>
                      </a:r>
                      <a:r>
                        <a:rPr lang="en-GB" sz="1100" dirty="0">
                          <a:effectLst/>
                          <a:latin typeface="Roboto" panose="02000000000000000000" pitchFamily="2" charset="0"/>
                          <a:ea typeface="Roboto" panose="02000000000000000000" pitchFamily="2" charset="0"/>
                          <a:cs typeface="Roboto" panose="02000000000000000000" pitchFamily="2" charset="0"/>
                        </a:rPr>
                        <a:t/>
                      </a:r>
                      <a:br>
                        <a:rPr lang="en-GB" sz="1100" dirty="0">
                          <a:effectLst/>
                          <a:latin typeface="Roboto" panose="02000000000000000000" pitchFamily="2" charset="0"/>
                          <a:ea typeface="Roboto" panose="02000000000000000000" pitchFamily="2" charset="0"/>
                          <a:cs typeface="Roboto" panose="02000000000000000000" pitchFamily="2" charset="0"/>
                        </a:rPr>
                      </a:br>
                      <a:r>
                        <a:rPr lang="en-US" sz="1000" dirty="0">
                          <a:effectLst/>
                          <a:latin typeface="Maiandra GD" panose="020E0502030308020204" pitchFamily="34" charset="0"/>
                          <a:ea typeface="Roboto" panose="02000000000000000000" pitchFamily="2" charset="0"/>
                          <a:cs typeface="Roboto" panose="02000000000000000000" pitchFamily="2" charset="0"/>
                        </a:rPr>
                        <a:t>Explore and research friction then try out different materials as brake pads to see which slows the scooter wheel the quickest. </a:t>
                      </a:r>
                      <a:r>
                        <a:rPr lang="en-GB" sz="1100" dirty="0">
                          <a:effectLst/>
                          <a:latin typeface="Roboto" panose="02000000000000000000" pitchFamily="2" charset="0"/>
                          <a:ea typeface="Roboto" panose="02000000000000000000" pitchFamily="2" charset="0"/>
                          <a:cs typeface="Roboto" panose="02000000000000000000" pitchFamily="2" charset="0"/>
                        </a:rPr>
                        <a:t/>
                      </a:r>
                      <a:br>
                        <a:rPr lang="en-GB" sz="1100" dirty="0">
                          <a:effectLst/>
                          <a:latin typeface="Roboto" panose="02000000000000000000" pitchFamily="2" charset="0"/>
                          <a:ea typeface="Roboto" panose="02000000000000000000" pitchFamily="2" charset="0"/>
                          <a:cs typeface="Roboto" panose="02000000000000000000" pitchFamily="2" charset="0"/>
                        </a:rPr>
                      </a:br>
                      <a:r>
                        <a:rPr lang="en-GB" sz="1000" dirty="0">
                          <a:effectLst/>
                          <a:latin typeface="Maiandra GD" panose="020E0502030308020204" pitchFamily="34" charset="0"/>
                          <a:ea typeface="Calibri" panose="020F0502020204030204" pitchFamily="34" charset="0"/>
                          <a:cs typeface="Times New Roman" panose="02020603050405020304" pitchFamily="18" charset="0"/>
                        </a:rPr>
                        <a:t>Design a simple mechanism allowing a smaller force to have a greater effect. Use levers, pulleys or gears.</a:t>
                      </a:r>
                      <a:endParaRPr lang="en-GB" sz="1100" dirty="0">
                        <a:effectLst/>
                        <a:latin typeface="Roboto" panose="02000000000000000000" pitchFamily="2" charset="0"/>
                        <a:ea typeface="Roboto" panose="02000000000000000000" pitchFamily="2" charset="0"/>
                        <a:cs typeface="Roboto" panose="02000000000000000000" pitchFamily="2" charset="0"/>
                      </a:endParaRPr>
                    </a:p>
                  </a:txBody>
                  <a:tcPr marL="68580" marR="68580" marT="0" marB="0"/>
                </a:tc>
                <a:tc>
                  <a:txBody>
                    <a:bodyPr/>
                    <a:lstStyle/>
                    <a:p>
                      <a:pPr>
                        <a:lnSpc>
                          <a:spcPct val="107000"/>
                        </a:lnSpc>
                        <a:spcAft>
                          <a:spcPts val="800"/>
                        </a:spcAft>
                      </a:pPr>
                      <a:r>
                        <a:rPr lang="en-GB" sz="1100" b="1" dirty="0">
                          <a:effectLst/>
                          <a:latin typeface="Maiandra GD" panose="020E0502030308020204" pitchFamily="34" charset="0"/>
                          <a:ea typeface="Roboto" panose="02000000000000000000" pitchFamily="2" charset="0"/>
                          <a:cs typeface="Roboto" panose="02000000000000000000" pitchFamily="2" charset="0"/>
                        </a:rPr>
                        <a:t>Key Text -  </a:t>
                      </a:r>
                      <a:r>
                        <a:rPr lang="en-GB" sz="1100" b="0" i="1" dirty="0">
                          <a:effectLst/>
                          <a:latin typeface="Maiandra GD" panose="020E0502030308020204" pitchFamily="34" charset="0"/>
                          <a:ea typeface="Roboto" panose="02000000000000000000" pitchFamily="2" charset="0"/>
                          <a:cs typeface="Roboto" panose="02000000000000000000" pitchFamily="2" charset="0"/>
                        </a:rPr>
                        <a:t>‘Escape from Pompeii’ by </a:t>
                      </a:r>
                      <a:r>
                        <a:rPr lang="en-GB" sz="1100" b="0" i="0" dirty="0">
                          <a:effectLst/>
                          <a:latin typeface="Maiandra GD" panose="020E0502030308020204" pitchFamily="34" charset="0"/>
                          <a:ea typeface="Roboto" panose="02000000000000000000" pitchFamily="2" charset="0"/>
                          <a:cs typeface="Roboto" panose="02000000000000000000" pitchFamily="2" charset="0"/>
                        </a:rPr>
                        <a:t>Christina </a:t>
                      </a:r>
                      <a:r>
                        <a:rPr lang="en-GB" sz="1100" b="0" i="0" dirty="0" err="1">
                          <a:effectLst/>
                          <a:latin typeface="Maiandra GD" panose="020E0502030308020204" pitchFamily="34" charset="0"/>
                          <a:ea typeface="Roboto" panose="02000000000000000000" pitchFamily="2" charset="0"/>
                          <a:cs typeface="Roboto" panose="02000000000000000000" pitchFamily="2" charset="0"/>
                        </a:rPr>
                        <a:t>Balit</a:t>
                      </a:r>
                      <a:endParaRPr lang="en-GB" sz="1100" b="1" i="0" dirty="0">
                        <a:effectLst/>
                        <a:latin typeface="Maiandra GD" panose="020E0502030308020204" pitchFamily="34" charset="0"/>
                        <a:ea typeface="Roboto" panose="02000000000000000000" pitchFamily="2" charset="0"/>
                        <a:cs typeface="Roboto" panose="02000000000000000000" pitchFamily="2" charset="0"/>
                      </a:endParaRPr>
                    </a:p>
                    <a:p>
                      <a:pPr>
                        <a:lnSpc>
                          <a:spcPct val="107000"/>
                        </a:lnSpc>
                        <a:spcAft>
                          <a:spcPts val="800"/>
                        </a:spcAft>
                      </a:pPr>
                      <a:r>
                        <a:rPr lang="en-GB" sz="1100" b="1" i="0" dirty="0">
                          <a:effectLst/>
                          <a:latin typeface="Maiandra GD" panose="020E0502030308020204" pitchFamily="34" charset="0"/>
                          <a:ea typeface="Roboto" panose="02000000000000000000" pitchFamily="2" charset="0"/>
                          <a:cs typeface="Roboto" panose="02000000000000000000" pitchFamily="2" charset="0"/>
                        </a:rPr>
                        <a:t>- </a:t>
                      </a:r>
                      <a:r>
                        <a:rPr lang="en-GB" sz="1100" b="0" i="0" dirty="0">
                          <a:effectLst/>
                          <a:latin typeface="Maiandra GD" panose="020E0502030308020204" pitchFamily="34" charset="0"/>
                          <a:ea typeface="Roboto" panose="02000000000000000000" pitchFamily="2" charset="0"/>
                          <a:cs typeface="Roboto" panose="02000000000000000000" pitchFamily="2" charset="0"/>
                        </a:rPr>
                        <a:t>First person narrative about a volcano explosion.</a:t>
                      </a:r>
                    </a:p>
                    <a:p>
                      <a:pPr>
                        <a:lnSpc>
                          <a:spcPct val="107000"/>
                        </a:lnSpc>
                        <a:spcAft>
                          <a:spcPts val="800"/>
                        </a:spcAft>
                      </a:pPr>
                      <a:r>
                        <a:rPr lang="en-GB" sz="1100" b="0" i="0" dirty="0">
                          <a:effectLst/>
                          <a:latin typeface="Maiandra GD" panose="020E0502030308020204" pitchFamily="34" charset="0"/>
                          <a:ea typeface="Roboto" panose="02000000000000000000" pitchFamily="2" charset="0"/>
                          <a:cs typeface="Roboto" panose="02000000000000000000" pitchFamily="2" charset="0"/>
                        </a:rPr>
                        <a:t>- Explanations about how volcanoes erupt.</a:t>
                      </a:r>
                    </a:p>
                    <a:p>
                      <a:pPr>
                        <a:lnSpc>
                          <a:spcPct val="107000"/>
                        </a:lnSpc>
                        <a:spcAft>
                          <a:spcPts val="800"/>
                        </a:spcAft>
                      </a:pPr>
                      <a:r>
                        <a:rPr lang="en-GB" sz="1100" b="0" i="0" dirty="0">
                          <a:effectLst/>
                          <a:latin typeface="Maiandra GD" panose="020E0502030308020204" pitchFamily="34" charset="0"/>
                          <a:ea typeface="Roboto" panose="02000000000000000000" pitchFamily="2" charset="0"/>
                          <a:cs typeface="Roboto" panose="02000000000000000000" pitchFamily="2" charset="0"/>
                        </a:rPr>
                        <a:t>- Non-chronological report about volcanoes </a:t>
                      </a:r>
                    </a:p>
                    <a:p>
                      <a:pPr>
                        <a:lnSpc>
                          <a:spcPct val="107000"/>
                        </a:lnSpc>
                        <a:spcAft>
                          <a:spcPts val="800"/>
                        </a:spcAft>
                      </a:pPr>
                      <a:r>
                        <a:rPr lang="en-GB" sz="1100" b="1" i="0" dirty="0">
                          <a:effectLst/>
                          <a:latin typeface="Maiandra GD" panose="020E0502030308020204" pitchFamily="34" charset="0"/>
                          <a:ea typeface="Roboto" panose="02000000000000000000" pitchFamily="2" charset="0"/>
                          <a:cs typeface="Roboto" panose="02000000000000000000" pitchFamily="2" charset="0"/>
                        </a:rPr>
                        <a:t>Key text – </a:t>
                      </a:r>
                      <a:r>
                        <a:rPr lang="en-GB" sz="1100" b="0" i="1" dirty="0">
                          <a:effectLst/>
                          <a:latin typeface="Maiandra GD" panose="020E0502030308020204" pitchFamily="34" charset="0"/>
                          <a:ea typeface="Roboto" panose="02000000000000000000" pitchFamily="2" charset="0"/>
                          <a:cs typeface="Roboto" panose="02000000000000000000" pitchFamily="2" charset="0"/>
                        </a:rPr>
                        <a:t>‘’The Thieves of Ostia’ by</a:t>
                      </a:r>
                      <a:r>
                        <a:rPr lang="en-GB" sz="1100" b="0" i="0" dirty="0">
                          <a:effectLst/>
                          <a:latin typeface="Maiandra GD" panose="020E0502030308020204" pitchFamily="34" charset="0"/>
                          <a:ea typeface="Roboto" panose="02000000000000000000" pitchFamily="2" charset="0"/>
                          <a:cs typeface="Roboto" panose="02000000000000000000" pitchFamily="2" charset="0"/>
                        </a:rPr>
                        <a:t> Caroline Lawrence</a:t>
                      </a:r>
                    </a:p>
                    <a:p>
                      <a:pPr>
                        <a:lnSpc>
                          <a:spcPct val="107000"/>
                        </a:lnSpc>
                        <a:spcAft>
                          <a:spcPts val="800"/>
                        </a:spcAft>
                      </a:pPr>
                      <a:r>
                        <a:rPr lang="en-GB" sz="1100" b="0" i="0" dirty="0">
                          <a:effectLst/>
                          <a:latin typeface="Maiandra GD" panose="020E0502030308020204" pitchFamily="34" charset="0"/>
                          <a:ea typeface="Roboto" panose="02000000000000000000" pitchFamily="2" charset="0"/>
                          <a:cs typeface="Roboto" panose="02000000000000000000" pitchFamily="2" charset="0"/>
                        </a:rPr>
                        <a:t>- Roman Mystery Story </a:t>
                      </a:r>
                    </a:p>
                    <a:p>
                      <a:pPr>
                        <a:lnSpc>
                          <a:spcPct val="107000"/>
                        </a:lnSpc>
                        <a:spcAft>
                          <a:spcPts val="800"/>
                        </a:spcAft>
                      </a:pPr>
                      <a:r>
                        <a:rPr lang="en-GB" sz="1100" b="0" i="0" dirty="0">
                          <a:effectLst/>
                          <a:latin typeface="Maiandra GD" panose="020E0502030308020204" pitchFamily="34" charset="0"/>
                          <a:ea typeface="Roboto" panose="02000000000000000000" pitchFamily="2" charset="0"/>
                          <a:cs typeface="Roboto" panose="02000000000000000000" pitchFamily="2" charset="0"/>
                        </a:rPr>
                        <a:t>- Instructions – how to be a Roman Gladiator</a:t>
                      </a:r>
                    </a:p>
                    <a:p>
                      <a:r>
                        <a:rPr lang="en-GB" sz="1100" b="1" i="0" dirty="0">
                          <a:effectLst/>
                          <a:latin typeface="Maiandra GD" panose="020E0502030308020204" pitchFamily="34" charset="0"/>
                          <a:ea typeface="Roboto" panose="02000000000000000000" pitchFamily="2" charset="0"/>
                          <a:cs typeface="Roboto" panose="02000000000000000000" pitchFamily="2" charset="0"/>
                        </a:rPr>
                        <a:t>Key Text – ‘</a:t>
                      </a:r>
                      <a:r>
                        <a:rPr lang="en-GB" sz="1100" i="1" dirty="0">
                          <a:solidFill>
                            <a:srgbClr val="000000"/>
                          </a:solidFill>
                          <a:effectLst/>
                          <a:latin typeface="Maiandra GD" panose="020E0502030308020204" pitchFamily="34" charset="0"/>
                          <a:ea typeface="Times New Roman" panose="02020603050405020304" pitchFamily="18" charset="0"/>
                        </a:rPr>
                        <a:t>Dark Sky Park: Poems from the Edge of Nature</a:t>
                      </a:r>
                      <a:r>
                        <a:rPr lang="en-GB" sz="1100" dirty="0">
                          <a:solidFill>
                            <a:srgbClr val="000000"/>
                          </a:solidFill>
                          <a:effectLst/>
                          <a:latin typeface="Maiandra GD" panose="020E0502030308020204" pitchFamily="34" charset="0"/>
                          <a:ea typeface="Times New Roman" panose="02020603050405020304" pitchFamily="18" charset="0"/>
                        </a:rPr>
                        <a:t>’ by Philip Gross</a:t>
                      </a:r>
                    </a:p>
                    <a:p>
                      <a:endParaRPr lang="en-GB" sz="1100" dirty="0">
                        <a:effectLst/>
                        <a:latin typeface="Maiandra GD" panose="020E0502030308020204" pitchFamily="34" charset="0"/>
                        <a:ea typeface="Times New Roman" panose="02020603050405020304" pitchFamily="18" charset="0"/>
                      </a:endParaRPr>
                    </a:p>
                    <a:p>
                      <a:r>
                        <a:rPr lang="en-GB" sz="1100" dirty="0">
                          <a:solidFill>
                            <a:srgbClr val="000000"/>
                          </a:solidFill>
                          <a:effectLst/>
                          <a:latin typeface="Maiandra GD" panose="020E0502030308020204" pitchFamily="34" charset="0"/>
                          <a:ea typeface="Calibri" panose="020F0502020204030204" pitchFamily="34" charset="0"/>
                        </a:rPr>
                        <a:t>Children write their own natural disaster poems – perform and record</a:t>
                      </a:r>
                      <a:endParaRPr lang="en-GB" sz="1100" b="1" i="0" dirty="0">
                        <a:effectLst/>
                        <a:latin typeface="Maiandra GD" panose="020E0502030308020204" pitchFamily="34" charset="0"/>
                        <a:ea typeface="Roboto" panose="02000000000000000000" pitchFamily="2" charset="0"/>
                        <a:cs typeface="Roboto" panose="02000000000000000000" pitchFamily="2" charset="0"/>
                      </a:endParaRPr>
                    </a:p>
                  </a:txBody>
                  <a:tcPr marL="68580" marR="68580" marT="0" marB="0"/>
                </a:tc>
                <a:extLst>
                  <a:ext uri="{0D108BD9-81ED-4DB2-BD59-A6C34878D82A}">
                    <a16:rowId xmlns:a16="http://schemas.microsoft.com/office/drawing/2014/main" val="123359274"/>
                  </a:ext>
                </a:extLst>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1854102482"/>
              </p:ext>
            </p:extLst>
          </p:nvPr>
        </p:nvGraphicFramePr>
        <p:xfrm>
          <a:off x="111514" y="7188082"/>
          <a:ext cx="12285352" cy="3184208"/>
        </p:xfrm>
        <a:graphic>
          <a:graphicData uri="http://schemas.openxmlformats.org/drawingml/2006/table">
            <a:tbl>
              <a:tblPr firstRow="1" bandRow="1">
                <a:tableStyleId>{5C22544A-7EE6-4342-B048-85BDC9FD1C3A}</a:tableStyleId>
              </a:tblPr>
              <a:tblGrid>
                <a:gridCol w="2246677">
                  <a:extLst>
                    <a:ext uri="{9D8B030D-6E8A-4147-A177-3AD203B41FA5}">
                      <a16:colId xmlns:a16="http://schemas.microsoft.com/office/drawing/2014/main" val="4120457398"/>
                    </a:ext>
                  </a:extLst>
                </a:gridCol>
                <a:gridCol w="1658976">
                  <a:extLst>
                    <a:ext uri="{9D8B030D-6E8A-4147-A177-3AD203B41FA5}">
                      <a16:colId xmlns:a16="http://schemas.microsoft.com/office/drawing/2014/main" val="3311084402"/>
                    </a:ext>
                  </a:extLst>
                </a:gridCol>
                <a:gridCol w="1998079">
                  <a:extLst>
                    <a:ext uri="{9D8B030D-6E8A-4147-A177-3AD203B41FA5}">
                      <a16:colId xmlns:a16="http://schemas.microsoft.com/office/drawing/2014/main" val="1052175187"/>
                    </a:ext>
                  </a:extLst>
                </a:gridCol>
                <a:gridCol w="1243702">
                  <a:extLst>
                    <a:ext uri="{9D8B030D-6E8A-4147-A177-3AD203B41FA5}">
                      <a16:colId xmlns:a16="http://schemas.microsoft.com/office/drawing/2014/main" val="3245370491"/>
                    </a:ext>
                  </a:extLst>
                </a:gridCol>
                <a:gridCol w="1549530">
                  <a:extLst>
                    <a:ext uri="{9D8B030D-6E8A-4147-A177-3AD203B41FA5}">
                      <a16:colId xmlns:a16="http://schemas.microsoft.com/office/drawing/2014/main" val="3792930066"/>
                    </a:ext>
                  </a:extLst>
                </a:gridCol>
                <a:gridCol w="1201796">
                  <a:extLst>
                    <a:ext uri="{9D8B030D-6E8A-4147-A177-3AD203B41FA5}">
                      <a16:colId xmlns:a16="http://schemas.microsoft.com/office/drawing/2014/main" val="460219736"/>
                    </a:ext>
                  </a:extLst>
                </a:gridCol>
                <a:gridCol w="2386592">
                  <a:extLst>
                    <a:ext uri="{9D8B030D-6E8A-4147-A177-3AD203B41FA5}">
                      <a16:colId xmlns:a16="http://schemas.microsoft.com/office/drawing/2014/main" val="292219181"/>
                    </a:ext>
                  </a:extLst>
                </a:gridCol>
              </a:tblGrid>
              <a:tr h="239199">
                <a:tc>
                  <a:txBody>
                    <a:bodyPr/>
                    <a:lstStyle/>
                    <a:p>
                      <a:r>
                        <a:rPr lang="en-GB" sz="1200" dirty="0">
                          <a:latin typeface="Maiandra GD" panose="020E0502030308020204" pitchFamily="34" charset="0"/>
                        </a:rPr>
                        <a:t>Maths</a:t>
                      </a:r>
                    </a:p>
                  </a:txBody>
                  <a:tcPr/>
                </a:tc>
                <a:tc>
                  <a:txBody>
                    <a:bodyPr/>
                    <a:lstStyle/>
                    <a:p>
                      <a:r>
                        <a:rPr lang="en-GB" sz="1200" dirty="0">
                          <a:latin typeface="Maiandra GD" panose="020E0502030308020204" pitchFamily="34" charset="0"/>
                        </a:rPr>
                        <a:t>Music</a:t>
                      </a:r>
                    </a:p>
                  </a:txBody>
                  <a:tcPr/>
                </a:tc>
                <a:tc>
                  <a:txBody>
                    <a:bodyPr/>
                    <a:lstStyle/>
                    <a:p>
                      <a:r>
                        <a:rPr lang="en-GB" sz="1200" dirty="0">
                          <a:latin typeface="Maiandra GD" panose="020E0502030308020204" pitchFamily="34" charset="0"/>
                        </a:rPr>
                        <a:t>Computing</a:t>
                      </a:r>
                    </a:p>
                  </a:txBody>
                  <a:tcPr/>
                </a:tc>
                <a:tc>
                  <a:txBody>
                    <a:bodyPr/>
                    <a:lstStyle/>
                    <a:p>
                      <a:r>
                        <a:rPr lang="en-GB" sz="1200" dirty="0">
                          <a:latin typeface="Maiandra GD" panose="020E0502030308020204" pitchFamily="34" charset="0"/>
                        </a:rPr>
                        <a:t>PSHE</a:t>
                      </a:r>
                    </a:p>
                  </a:txBody>
                  <a:tcPr/>
                </a:tc>
                <a:tc>
                  <a:txBody>
                    <a:bodyPr/>
                    <a:lstStyle/>
                    <a:p>
                      <a:r>
                        <a:rPr lang="en-GB" sz="1200" dirty="0" err="1">
                          <a:latin typeface="Maiandra GD" panose="020E0502030308020204" pitchFamily="34" charset="0"/>
                        </a:rPr>
                        <a:t>MfL</a:t>
                      </a:r>
                      <a:endParaRPr lang="en-GB" sz="1200" dirty="0">
                        <a:latin typeface="Maiandra GD" panose="020E0502030308020204" pitchFamily="34" charset="0"/>
                      </a:endParaRPr>
                    </a:p>
                  </a:txBody>
                  <a:tcPr/>
                </a:tc>
                <a:tc>
                  <a:txBody>
                    <a:bodyPr/>
                    <a:lstStyle/>
                    <a:p>
                      <a:r>
                        <a:rPr lang="en-GB" sz="1200" dirty="0">
                          <a:latin typeface="Maiandra GD" panose="020E0502030308020204" pitchFamily="34" charset="0"/>
                        </a:rPr>
                        <a:t>PE </a:t>
                      </a:r>
                    </a:p>
                  </a:txBody>
                  <a:tcPr/>
                </a:tc>
                <a:tc>
                  <a:txBody>
                    <a:bodyPr/>
                    <a:lstStyle/>
                    <a:p>
                      <a:r>
                        <a:rPr lang="en-GB" sz="1200" dirty="0">
                          <a:latin typeface="Maiandra GD" panose="020E0502030308020204" pitchFamily="34" charset="0"/>
                        </a:rPr>
                        <a:t>RE</a:t>
                      </a:r>
                    </a:p>
                  </a:txBody>
                  <a:tcPr/>
                </a:tc>
                <a:extLst>
                  <a:ext uri="{0D108BD9-81ED-4DB2-BD59-A6C34878D82A}">
                    <a16:rowId xmlns:a16="http://schemas.microsoft.com/office/drawing/2014/main" val="1637929265"/>
                  </a:ext>
                </a:extLst>
              </a:tr>
              <a:tr h="2762374">
                <a:tc>
                  <a:txBody>
                    <a:bodyPr/>
                    <a:lstStyle/>
                    <a:p>
                      <a:pPr marL="0" indent="0">
                        <a:buFont typeface="Arial" panose="020B0604020202020204" pitchFamily="34" charset="0"/>
                        <a:buNone/>
                      </a:pPr>
                      <a:r>
                        <a:rPr lang="en-GB" sz="1200" b="1" dirty="0">
                          <a:latin typeface="Maiandra GD" panose="020E0502030308020204" pitchFamily="34" charset="0"/>
                        </a:rPr>
                        <a:t>White Rose Maths Units:</a:t>
                      </a:r>
                    </a:p>
                    <a:p>
                      <a:pPr marL="0" indent="0">
                        <a:buFont typeface="Arial" panose="020B0604020202020204" pitchFamily="34" charset="0"/>
                        <a:buNone/>
                      </a:pPr>
                      <a:endParaRPr lang="en-GB" sz="1200" b="1" dirty="0">
                        <a:latin typeface="Maiandra GD" panose="020E0502030308020204" pitchFamily="34" charset="0"/>
                      </a:endParaRPr>
                    </a:p>
                    <a:p>
                      <a:pPr marL="285750" indent="-285750">
                        <a:buFont typeface="Arial" panose="020B0604020202020204" pitchFamily="34" charset="0"/>
                        <a:buChar char="•"/>
                      </a:pPr>
                      <a:r>
                        <a:rPr lang="en-GB" sz="1200" dirty="0">
                          <a:latin typeface="Maiandra GD" panose="020E0502030308020204" pitchFamily="34" charset="0"/>
                        </a:rPr>
                        <a:t>Place Value</a:t>
                      </a:r>
                    </a:p>
                    <a:p>
                      <a:pPr marL="285750" indent="-285750">
                        <a:buFont typeface="Arial" panose="020B0604020202020204" pitchFamily="34" charset="0"/>
                        <a:buChar char="•"/>
                      </a:pPr>
                      <a:r>
                        <a:rPr lang="en-GB" sz="1200" dirty="0">
                          <a:latin typeface="Maiandra GD" panose="020E0502030308020204" pitchFamily="34" charset="0"/>
                        </a:rPr>
                        <a:t>Addition and Subtraction</a:t>
                      </a:r>
                    </a:p>
                    <a:p>
                      <a:pPr marL="285750" indent="-285750">
                        <a:buFont typeface="Arial" panose="020B0604020202020204" pitchFamily="34" charset="0"/>
                        <a:buChar char="•"/>
                      </a:pPr>
                      <a:r>
                        <a:rPr lang="en-GB" sz="1200" dirty="0">
                          <a:latin typeface="Maiandra GD" panose="020E0502030308020204" pitchFamily="34" charset="0"/>
                        </a:rPr>
                        <a:t>Multiplication and Division</a:t>
                      </a:r>
                    </a:p>
                    <a:p>
                      <a:pPr marL="285750" indent="-285750">
                        <a:buFont typeface="Arial" panose="020B0604020202020204" pitchFamily="34" charset="0"/>
                        <a:buChar char="•"/>
                      </a:pPr>
                      <a:r>
                        <a:rPr lang="en-GB" sz="1200" dirty="0">
                          <a:latin typeface="Maiandra GD" panose="020E0502030308020204" pitchFamily="34" charset="0"/>
                        </a:rPr>
                        <a:t>Fractions </a:t>
                      </a:r>
                    </a:p>
                    <a:p>
                      <a:pPr marL="285750" indent="-285750">
                        <a:buFont typeface="Arial" panose="020B0604020202020204" pitchFamily="34" charset="0"/>
                        <a:buChar char="•"/>
                      </a:pPr>
                      <a:r>
                        <a:rPr lang="en-GB" sz="1200" dirty="0">
                          <a:latin typeface="Maiandra GD" panose="020E0502030308020204" pitchFamily="34" charset="0"/>
                        </a:rPr>
                        <a:t>Statistics</a:t>
                      </a:r>
                    </a:p>
                  </a:txBody>
                  <a:tcPr/>
                </a:tc>
                <a:tc>
                  <a:txBody>
                    <a:bodyPr/>
                    <a:lstStyle/>
                    <a:p>
                      <a:pPr marL="0" marR="0" lvl="0" indent="0" algn="l" defTabSz="1426007"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Maiandra GD" panose="020E0502030308020204" pitchFamily="34" charset="0"/>
                          <a:ea typeface="+mn-ea"/>
                          <a:cs typeface="+mn-cs"/>
                        </a:rPr>
                        <a:t>Wider Opportunities: </a:t>
                      </a:r>
                      <a:r>
                        <a:rPr kumimoji="0" lang="en-GB" sz="1200" b="0" i="0" u="none" strike="noStrike" kern="1200" cap="none" spc="0" normalizeH="0" baseline="0" noProof="0" dirty="0">
                          <a:ln>
                            <a:noFill/>
                          </a:ln>
                          <a:solidFill>
                            <a:prstClr val="black"/>
                          </a:solidFill>
                          <a:effectLst/>
                          <a:uLnTx/>
                          <a:uFillTx/>
                          <a:latin typeface="Maiandra GD" panose="020E0502030308020204" pitchFamily="34" charset="0"/>
                          <a:ea typeface="+mn-ea"/>
                          <a:cs typeface="+mn-cs"/>
                        </a:rPr>
                        <a:t>Ukelele </a:t>
                      </a:r>
                      <a:r>
                        <a:rPr kumimoji="0" lang="en-GB" sz="1200" b="1" i="0" u="none" strike="noStrike" kern="1200" cap="none" spc="0" normalizeH="0" baseline="0" noProof="0" dirty="0">
                          <a:ln>
                            <a:noFill/>
                          </a:ln>
                          <a:solidFill>
                            <a:prstClr val="black"/>
                          </a:solidFill>
                          <a:effectLst/>
                          <a:uLnTx/>
                          <a:uFillTx/>
                          <a:latin typeface="Maiandra GD" panose="020E0502030308020204" pitchFamily="34" charset="0"/>
                          <a:ea typeface="+mn-ea"/>
                          <a:cs typeface="+mn-cs"/>
                        </a:rPr>
                        <a:t> </a:t>
                      </a:r>
                    </a:p>
                    <a:p>
                      <a:pPr marL="0" marR="0" lvl="0" indent="0" algn="l" defTabSz="1426007"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latin typeface="Maiandra GD" panose="020E0502030308020204" pitchFamily="34" charset="0"/>
                        <a:ea typeface="+mn-ea"/>
                        <a:cs typeface="+mn-cs"/>
                      </a:endParaRPr>
                    </a:p>
                    <a:p>
                      <a:pPr marL="0" marR="0" lvl="0" indent="0" algn="l" defTabSz="1426007"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Maiandra GD" panose="020E0502030308020204" pitchFamily="34" charset="0"/>
                          <a:ea typeface="+mn-ea"/>
                          <a:cs typeface="+mn-cs"/>
                        </a:rPr>
                        <a:t>Charanga Units:</a:t>
                      </a:r>
                    </a:p>
                    <a:p>
                      <a:pPr marL="0" marR="0" lvl="0" indent="0" algn="l" defTabSz="1426007"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Maiandra GD" panose="020E0502030308020204" pitchFamily="34" charset="0"/>
                          <a:ea typeface="+mn-ea"/>
                          <a:cs typeface="+mn-cs"/>
                        </a:rPr>
                        <a:t>Happy</a:t>
                      </a:r>
                    </a:p>
                    <a:p>
                      <a:pPr marL="0" marR="0" lvl="0" indent="0" algn="l" defTabSz="1426007"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Maiandra GD" panose="020E0502030308020204" pitchFamily="34" charset="0"/>
                          <a:ea typeface="+mn-ea"/>
                          <a:cs typeface="+mn-cs"/>
                        </a:rPr>
                        <a:t>Classroom Jazz 2 </a:t>
                      </a:r>
                      <a:endParaRPr lang="en-GB" b="0" dirty="0"/>
                    </a:p>
                    <a:p>
                      <a:endParaRPr lang="en-GB" dirty="0"/>
                    </a:p>
                  </a:txBody>
                  <a:tcPr/>
                </a:tc>
                <a:tc>
                  <a:txBody>
                    <a:bodyPr/>
                    <a:lstStyle/>
                    <a:p>
                      <a:pPr algn="l">
                        <a:lnSpc>
                          <a:spcPct val="107000"/>
                        </a:lnSpc>
                        <a:spcAft>
                          <a:spcPts val="800"/>
                        </a:spcAft>
                      </a:pPr>
                      <a:r>
                        <a:rPr lang="en-GB" sz="1100" b="1" dirty="0">
                          <a:effectLst/>
                          <a:latin typeface="Maiandra GD" panose="020E0502030308020204" pitchFamily="34" charset="0"/>
                          <a:ea typeface="Calibri" panose="020F0502020204030204" pitchFamily="34" charset="0"/>
                          <a:cs typeface="Times New Roman" panose="02020603050405020304" pitchFamily="18" charset="0"/>
                        </a:rPr>
                        <a:t>Lets Change the World: Inventors </a:t>
                      </a:r>
                      <a:endParaRPr lang="en-GB" sz="1100" b="1"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800"/>
                        </a:spcAft>
                      </a:pPr>
                      <a:r>
                        <a:rPr lang="en-GB" sz="1100" dirty="0">
                          <a:effectLst/>
                          <a:latin typeface="Maiandra GD" panose="020E0502030308020204" pitchFamily="34" charset="0"/>
                          <a:ea typeface="Calibri" panose="020F0502020204030204" pitchFamily="34" charset="0"/>
                          <a:cs typeface="Times New Roman" panose="02020603050405020304" pitchFamily="18" charset="0"/>
                        </a:rPr>
                        <a:t>This project will culminate with children creating their own animation using I Can Animate.  The children will create their own props and sets and will also learn how to edit their final piece in iMovie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800"/>
                        </a:spcAft>
                      </a:pPr>
                      <a:r>
                        <a:rPr lang="en-GB" sz="1100" b="1" dirty="0">
                          <a:effectLst/>
                          <a:latin typeface="Maiandra GD" panose="020E0502030308020204" pitchFamily="34" charset="0"/>
                          <a:ea typeface="Calibri" panose="020F0502020204030204" pitchFamily="34" charset="0"/>
                          <a:cs typeface="Times New Roman" panose="02020603050405020304" pitchFamily="18" charset="0"/>
                        </a:rPr>
                        <a:t>Building Battle Bots</a:t>
                      </a:r>
                      <a:endParaRPr lang="en-GB" sz="1100" b="1"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800"/>
                        </a:spcAft>
                      </a:pPr>
                      <a:r>
                        <a:rPr lang="en-GB" sz="1100" dirty="0">
                          <a:effectLst/>
                          <a:latin typeface="Maiandra GD" panose="020E0502030308020204" pitchFamily="34" charset="0"/>
                          <a:ea typeface="Calibri" panose="020F0502020204030204" pitchFamily="34" charset="0"/>
                          <a:cs typeface="Times New Roman" panose="02020603050405020304" pitchFamily="18" charset="0"/>
                        </a:rPr>
                        <a:t>The children will use Physics engines and prototyping software to build and test a virtual robot.</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0800" marR="50800" marT="50800" marB="50800"/>
                </a:tc>
                <a:tc>
                  <a:txBody>
                    <a:bodyPr/>
                    <a:lstStyle/>
                    <a:p>
                      <a:pPr algn="l">
                        <a:lnSpc>
                          <a:spcPct val="107000"/>
                        </a:lnSpc>
                        <a:spcAft>
                          <a:spcPts val="800"/>
                        </a:spcAft>
                      </a:pPr>
                      <a:r>
                        <a:rPr lang="en-GB" sz="1100" b="1" dirty="0">
                          <a:effectLst/>
                          <a:latin typeface="Maiandra GD" panose="020E0502030308020204" pitchFamily="34" charset="0"/>
                          <a:ea typeface="Calibri" panose="020F0502020204030204" pitchFamily="34" charset="0"/>
                          <a:cs typeface="Times New Roman" panose="02020603050405020304" pitchFamily="18" charset="0"/>
                        </a:rPr>
                        <a:t>Derbyshire PSHE Matters Units: </a:t>
                      </a:r>
                    </a:p>
                    <a:p>
                      <a:pPr marL="171450" indent="-171450" algn="l">
                        <a:lnSpc>
                          <a:spcPct val="107000"/>
                        </a:lnSpc>
                        <a:spcAft>
                          <a:spcPts val="800"/>
                        </a:spcAft>
                        <a:buFont typeface="Arial" panose="020B0604020202020204" pitchFamily="34" charset="0"/>
                        <a:buChar char="•"/>
                      </a:pPr>
                      <a:r>
                        <a:rPr lang="en-GB" sz="1200" dirty="0">
                          <a:effectLst/>
                          <a:latin typeface="Maiandra GD" panose="020E0502030308020204" pitchFamily="34" charset="0"/>
                          <a:ea typeface="Calibri" panose="020F0502020204030204" pitchFamily="34" charset="0"/>
                          <a:cs typeface="Times New Roman" panose="02020603050405020304" pitchFamily="18" charset="0"/>
                        </a:rPr>
                        <a:t>Changes</a:t>
                      </a:r>
                    </a:p>
                    <a:p>
                      <a:pPr marL="171450" indent="-171450" algn="l">
                        <a:lnSpc>
                          <a:spcPct val="107000"/>
                        </a:lnSpc>
                        <a:spcAft>
                          <a:spcPts val="800"/>
                        </a:spcAft>
                        <a:buFont typeface="Arial" panose="020B0604020202020204" pitchFamily="34" charset="0"/>
                        <a:buChar char="•"/>
                      </a:pPr>
                      <a:r>
                        <a:rPr lang="en-GB" sz="1200" dirty="0">
                          <a:effectLst/>
                          <a:latin typeface="Maiandra GD" panose="020E0502030308020204" pitchFamily="34" charset="0"/>
                          <a:ea typeface="Calibri" panose="020F0502020204030204" pitchFamily="34" charset="0"/>
                          <a:cs typeface="Times New Roman" panose="02020603050405020304" pitchFamily="18" charset="0"/>
                        </a:rPr>
                        <a:t>Being Me</a:t>
                      </a:r>
                    </a:p>
                    <a:p>
                      <a:pPr algn="l">
                        <a:lnSpc>
                          <a:spcPct val="107000"/>
                        </a:lnSpc>
                        <a:spcAft>
                          <a:spcPts val="8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0" marR="114300" marT="0" marB="0"/>
                </a:tc>
                <a:tc>
                  <a:txBody>
                    <a:bodyPr/>
                    <a:lstStyle/>
                    <a:p>
                      <a:r>
                        <a:rPr lang="en-US" sz="1100" b="1" dirty="0">
                          <a:effectLst/>
                          <a:latin typeface="Maiandra GD" panose="020E0502030308020204" pitchFamily="34" charset="0"/>
                          <a:ea typeface="Roboto" panose="02000000000000000000" pitchFamily="2" charset="0"/>
                          <a:cs typeface="Roboto" panose="02000000000000000000" pitchFamily="2" charset="0"/>
                        </a:rPr>
                        <a:t>Latin</a:t>
                      </a:r>
                      <a:r>
                        <a:rPr lang="en-US" sz="1100" dirty="0">
                          <a:effectLst/>
                          <a:latin typeface="Maiandra GD" panose="020E0502030308020204" pitchFamily="34" charset="0"/>
                          <a:ea typeface="Roboto" panose="02000000000000000000" pitchFamily="2" charset="0"/>
                          <a:cs typeface="Roboto" panose="02000000000000000000" pitchFamily="2" charset="0"/>
                        </a:rPr>
                        <a:t> </a:t>
                      </a:r>
                    </a:p>
                    <a:p>
                      <a:r>
                        <a:rPr lang="en-US" sz="1100" dirty="0">
                          <a:effectLst/>
                          <a:latin typeface="Maiandra GD" panose="020E0502030308020204" pitchFamily="34" charset="0"/>
                          <a:ea typeface="Roboto" panose="02000000000000000000" pitchFamily="2" charset="0"/>
                          <a:cs typeface="Roboto" panose="02000000000000000000" pitchFamily="2" charset="0"/>
                        </a:rPr>
                        <a:t>Latin is taught at the same time as learning about the Romans.</a:t>
                      </a:r>
                      <a:endParaRPr lang="en-GB" sz="1100" dirty="0">
                        <a:effectLst/>
                        <a:latin typeface="Roboto" panose="02000000000000000000" pitchFamily="2" charset="0"/>
                        <a:ea typeface="Roboto" panose="02000000000000000000" pitchFamily="2" charset="0"/>
                        <a:cs typeface="Roboto" panose="02000000000000000000" pitchFamily="2" charset="0"/>
                      </a:endParaRPr>
                    </a:p>
                    <a:p>
                      <a:endParaRPr lang="en-GB" sz="1100" dirty="0">
                        <a:effectLst/>
                        <a:latin typeface="Roboto" panose="02000000000000000000" pitchFamily="2" charset="0"/>
                        <a:ea typeface="Roboto" panose="02000000000000000000" pitchFamily="2" charset="0"/>
                        <a:cs typeface="Roboto" panose="02000000000000000000" pitchFamily="2" charset="0"/>
                      </a:endParaRPr>
                    </a:p>
                    <a:p>
                      <a:r>
                        <a:rPr lang="en-US" sz="1100" dirty="0">
                          <a:effectLst/>
                          <a:latin typeface="Maiandra GD" panose="020E0502030308020204" pitchFamily="34" charset="0"/>
                          <a:ea typeface="Roboto" panose="02000000000000000000" pitchFamily="2" charset="0"/>
                          <a:cs typeface="Roboto" panose="02000000000000000000" pitchFamily="2" charset="0"/>
                        </a:rPr>
                        <a:t> </a:t>
                      </a:r>
                      <a:endParaRPr lang="en-GB" sz="1100" dirty="0">
                        <a:effectLst/>
                        <a:latin typeface="Roboto" panose="02000000000000000000" pitchFamily="2" charset="0"/>
                        <a:ea typeface="Roboto" panose="02000000000000000000" pitchFamily="2" charset="0"/>
                        <a:cs typeface="Roboto" panose="02000000000000000000" pitchFamily="2" charset="0"/>
                      </a:endParaRPr>
                    </a:p>
                    <a:p>
                      <a:r>
                        <a:rPr lang="en-US" sz="1100" b="1" dirty="0">
                          <a:effectLst/>
                          <a:latin typeface="Maiandra GD" panose="020E0502030308020204" pitchFamily="34" charset="0"/>
                          <a:ea typeface="Roboto" panose="02000000000000000000" pitchFamily="2" charset="0"/>
                          <a:cs typeface="Roboto" panose="02000000000000000000" pitchFamily="2" charset="0"/>
                        </a:rPr>
                        <a:t>Japanese </a:t>
                      </a:r>
                    </a:p>
                    <a:p>
                      <a:pPr marL="0" marR="0" lvl="0" indent="0" algn="l" defTabSz="1426007" rtl="0" eaLnBrk="1" fontAlgn="auto" latinLnBrk="0" hangingPunct="1">
                        <a:lnSpc>
                          <a:spcPct val="100000"/>
                        </a:lnSpc>
                        <a:spcBef>
                          <a:spcPts val="0"/>
                        </a:spcBef>
                        <a:spcAft>
                          <a:spcPts val="0"/>
                        </a:spcAft>
                        <a:buClrTx/>
                        <a:buSzTx/>
                        <a:buFontTx/>
                        <a:buNone/>
                        <a:tabLst/>
                        <a:defRPr/>
                      </a:pPr>
                      <a:r>
                        <a:rPr lang="en-US" sz="1100" dirty="0">
                          <a:effectLst/>
                          <a:latin typeface="Maiandra GD" panose="020E0502030308020204" pitchFamily="34" charset="0"/>
                          <a:ea typeface="Roboto" panose="02000000000000000000" pitchFamily="2" charset="0"/>
                          <a:cs typeface="Roboto" panose="02000000000000000000" pitchFamily="2" charset="0"/>
                        </a:rPr>
                        <a:t>Japanese is taught because the school has had links with Japan and the Juniors study the Olympics in the summer term, which have been held in Tokyo recently.</a:t>
                      </a:r>
                      <a:endParaRPr lang="en-GB" sz="1100" dirty="0">
                        <a:effectLst/>
                        <a:latin typeface="Roboto" panose="02000000000000000000" pitchFamily="2" charset="0"/>
                        <a:ea typeface="Roboto" panose="02000000000000000000" pitchFamily="2" charset="0"/>
                        <a:cs typeface="Roboto" panose="02000000000000000000" pitchFamily="2" charset="0"/>
                      </a:endParaRPr>
                    </a:p>
                    <a:p>
                      <a:endParaRPr lang="en-GB" sz="1100" dirty="0">
                        <a:effectLst/>
                        <a:latin typeface="Roboto" panose="02000000000000000000" pitchFamily="2" charset="0"/>
                        <a:ea typeface="Roboto" panose="02000000000000000000" pitchFamily="2" charset="0"/>
                        <a:cs typeface="Roboto" panose="02000000000000000000" pitchFamily="2" charset="0"/>
                      </a:endParaRPr>
                    </a:p>
                  </a:txBody>
                  <a:tcPr marL="68580" marR="68580" marT="0" marB="0"/>
                </a:tc>
                <a:tc>
                  <a:txBody>
                    <a:bodyPr/>
                    <a:lstStyle/>
                    <a:p>
                      <a:pPr marL="285750" indent="-285750">
                        <a:buFont typeface="Arial" panose="020B0604020202020204" pitchFamily="34" charset="0"/>
                        <a:buChar char="•"/>
                      </a:pPr>
                      <a:r>
                        <a:rPr lang="en-GB" sz="1100" dirty="0">
                          <a:effectLst/>
                          <a:latin typeface="Maiandra GD" panose="020E0502030308020204" pitchFamily="34" charset="0"/>
                          <a:ea typeface="Roboto" panose="02000000000000000000" pitchFamily="2" charset="0"/>
                          <a:cs typeface="Roboto" panose="02000000000000000000" pitchFamily="2" charset="0"/>
                        </a:rPr>
                        <a:t>Netball / Hockey</a:t>
                      </a:r>
                    </a:p>
                    <a:p>
                      <a:pPr marL="285750" indent="-285750">
                        <a:buFont typeface="Arial" panose="020B0604020202020204" pitchFamily="34" charset="0"/>
                        <a:buChar char="•"/>
                      </a:pPr>
                      <a:r>
                        <a:rPr lang="en-GB" sz="1100" dirty="0">
                          <a:effectLst/>
                          <a:latin typeface="Maiandra GD" panose="020E0502030308020204" pitchFamily="34" charset="0"/>
                          <a:ea typeface="Roboto" panose="02000000000000000000" pitchFamily="2" charset="0"/>
                          <a:cs typeface="Roboto" panose="02000000000000000000" pitchFamily="2" charset="0"/>
                        </a:rPr>
                        <a:t>Gymnastics </a:t>
                      </a:r>
                    </a:p>
                    <a:p>
                      <a:endParaRPr lang="en-GB" sz="1100" dirty="0">
                        <a:effectLst/>
                        <a:latin typeface="Roboto" panose="02000000000000000000" pitchFamily="2" charset="0"/>
                        <a:ea typeface="Roboto" panose="02000000000000000000" pitchFamily="2" charset="0"/>
                        <a:cs typeface="Roboto" panose="02000000000000000000" pitchFamily="2" charset="0"/>
                      </a:endParaRPr>
                    </a:p>
                    <a:p>
                      <a:pPr marL="0" marR="0" lvl="0" indent="0" algn="l" defTabSz="1426007" rtl="0" eaLnBrk="1" fontAlgn="auto" latinLnBrk="0" hangingPunct="1">
                        <a:lnSpc>
                          <a:spcPct val="100000"/>
                        </a:lnSpc>
                        <a:spcBef>
                          <a:spcPts val="0"/>
                        </a:spcBef>
                        <a:spcAft>
                          <a:spcPts val="0"/>
                        </a:spcAft>
                        <a:buClrTx/>
                        <a:buSzTx/>
                        <a:buFontTx/>
                        <a:buNone/>
                        <a:tabLst/>
                        <a:defRPr/>
                      </a:pPr>
                      <a:r>
                        <a:rPr lang="en-GB" sz="1100" dirty="0">
                          <a:effectLst/>
                          <a:latin typeface="Maiandra GD" panose="020E0502030308020204" pitchFamily="34" charset="0"/>
                          <a:ea typeface="Roboto" panose="02000000000000000000" pitchFamily="2" charset="0"/>
                          <a:cs typeface="Roboto" panose="02000000000000000000" pitchFamily="2" charset="0"/>
                        </a:rPr>
                        <a:t>P.E provided by Qualitas. </a:t>
                      </a:r>
                    </a:p>
                    <a:p>
                      <a:endParaRPr lang="en-GB" sz="1100" dirty="0">
                        <a:effectLst/>
                        <a:latin typeface="Roboto" panose="02000000000000000000" pitchFamily="2" charset="0"/>
                        <a:ea typeface="Roboto" panose="02000000000000000000" pitchFamily="2" charset="0"/>
                        <a:cs typeface="Roboto" panose="02000000000000000000" pitchFamily="2" charset="0"/>
                      </a:endParaRPr>
                    </a:p>
                  </a:txBody>
                  <a:tcPr marL="68580" marR="68580" marT="0" marB="0"/>
                </a:tc>
                <a:tc>
                  <a:txBody>
                    <a:bodyPr/>
                    <a:lstStyle/>
                    <a:p>
                      <a:endParaRPr lang="en-GB" sz="1100" dirty="0">
                        <a:effectLst/>
                        <a:latin typeface="Roboto" panose="02000000000000000000" pitchFamily="2" charset="0"/>
                        <a:ea typeface="Roboto" panose="02000000000000000000" pitchFamily="2" charset="0"/>
                        <a:cs typeface="Roboto" panose="02000000000000000000" pitchFamily="2" charset="0"/>
                      </a:endParaRPr>
                    </a:p>
                  </a:txBody>
                  <a:tcPr marL="68580" marR="68580" marT="0" marB="0"/>
                </a:tc>
                <a:extLst>
                  <a:ext uri="{0D108BD9-81ED-4DB2-BD59-A6C34878D82A}">
                    <a16:rowId xmlns:a16="http://schemas.microsoft.com/office/drawing/2014/main" val="610559264"/>
                  </a:ext>
                </a:extLst>
              </a:tr>
            </a:tbl>
          </a:graphicData>
        </a:graphic>
      </p:graphicFrame>
      <p:sp>
        <p:nvSpPr>
          <p:cNvPr id="2" name="Rectangle 1">
            <a:extLst>
              <a:ext uri="{FF2B5EF4-FFF2-40B4-BE49-F238E27FC236}">
                <a16:creationId xmlns:a16="http://schemas.microsoft.com/office/drawing/2014/main" id="{35EFF895-FA08-506A-24CB-7613E710C0FE}"/>
              </a:ext>
            </a:extLst>
          </p:cNvPr>
          <p:cNvSpPr/>
          <p:nvPr/>
        </p:nvSpPr>
        <p:spPr>
          <a:xfrm>
            <a:off x="12545569" y="2439468"/>
            <a:ext cx="2542032" cy="1287927"/>
          </a:xfrm>
          <a:prstGeom prst="rect">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GB" sz="1400" b="1" dirty="0">
                <a:solidFill>
                  <a:schemeClr val="tx1"/>
                </a:solidFill>
                <a:latin typeface="Maiandra GD" panose="020E0502030308020204" pitchFamily="34" charset="0"/>
              </a:rPr>
              <a:t>School Trips: </a:t>
            </a:r>
          </a:p>
          <a:p>
            <a:r>
              <a:rPr lang="en-US" sz="1400" dirty="0">
                <a:solidFill>
                  <a:schemeClr val="tx1"/>
                </a:solidFill>
                <a:latin typeface="Maiandra GD" panose="020E0502030308020204" pitchFamily="34" charset="0"/>
                <a:ea typeface="Calibri" panose="020F0502020204030204" pitchFamily="34" charset="0"/>
                <a:cs typeface="Times New Roman" panose="02020603050405020304" pitchFamily="18" charset="0"/>
              </a:rPr>
              <a:t>V</a:t>
            </a:r>
            <a:r>
              <a:rPr lang="en-US" sz="1400" dirty="0">
                <a:solidFill>
                  <a:schemeClr val="tx1"/>
                </a:solidFill>
                <a:effectLst/>
                <a:latin typeface="Maiandra GD" panose="020E0502030308020204" pitchFamily="34" charset="0"/>
                <a:ea typeface="Calibri" panose="020F0502020204030204" pitchFamily="34" charset="0"/>
                <a:cs typeface="Times New Roman" panose="02020603050405020304" pitchFamily="18" charset="0"/>
              </a:rPr>
              <a:t>isit to Chester to look at remains and visiting excavations in the Grosvenor Museum.</a:t>
            </a:r>
          </a:p>
        </p:txBody>
      </p:sp>
      <p:sp>
        <p:nvSpPr>
          <p:cNvPr id="3" name="Rectangle 2">
            <a:extLst>
              <a:ext uri="{FF2B5EF4-FFF2-40B4-BE49-F238E27FC236}">
                <a16:creationId xmlns:a16="http://schemas.microsoft.com/office/drawing/2014/main" id="{153EC024-A22B-A4EA-E44C-3A318871DB93}"/>
              </a:ext>
            </a:extLst>
          </p:cNvPr>
          <p:cNvSpPr/>
          <p:nvPr/>
        </p:nvSpPr>
        <p:spPr>
          <a:xfrm>
            <a:off x="12545568" y="3870431"/>
            <a:ext cx="2430520" cy="1053255"/>
          </a:xfrm>
          <a:prstGeom prst="rect">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GB" sz="1400" b="1" dirty="0">
                <a:solidFill>
                  <a:schemeClr val="tx1"/>
                </a:solidFill>
                <a:latin typeface="Maiandra GD" panose="020E0502030308020204" pitchFamily="34" charset="0"/>
              </a:rPr>
              <a:t>Learning Events: </a:t>
            </a:r>
          </a:p>
          <a:p>
            <a:r>
              <a:rPr lang="en-US" sz="1400" dirty="0">
                <a:solidFill>
                  <a:schemeClr val="tx1"/>
                </a:solidFill>
                <a:latin typeface="Maiandra GD" panose="020E0502030308020204" pitchFamily="34" charset="0"/>
                <a:ea typeface="Calibri" panose="020F0502020204030204" pitchFamily="34" charset="0"/>
                <a:cs typeface="Times New Roman" panose="02020603050405020304" pitchFamily="18" charset="0"/>
              </a:rPr>
              <a:t>Spelling Bee</a:t>
            </a:r>
          </a:p>
          <a:p>
            <a:r>
              <a:rPr lang="en-US" sz="1400" dirty="0">
                <a:solidFill>
                  <a:schemeClr val="tx1"/>
                </a:solidFill>
                <a:effectLst/>
                <a:latin typeface="Maiandra GD" panose="020E0502030308020204" pitchFamily="34" charset="0"/>
                <a:ea typeface="Calibri" panose="020F0502020204030204" pitchFamily="34" charset="0"/>
                <a:cs typeface="Times New Roman" panose="02020603050405020304" pitchFamily="18" charset="0"/>
              </a:rPr>
              <a:t>Nati</a:t>
            </a:r>
            <a:r>
              <a:rPr lang="en-US" sz="1400" dirty="0">
                <a:solidFill>
                  <a:schemeClr val="tx1"/>
                </a:solidFill>
                <a:latin typeface="Maiandra GD" panose="020E0502030308020204" pitchFamily="34" charset="0"/>
                <a:ea typeface="Calibri" panose="020F0502020204030204" pitchFamily="34" charset="0"/>
                <a:cs typeface="Times New Roman" panose="02020603050405020304" pitchFamily="18" charset="0"/>
              </a:rPr>
              <a:t>vity Performance</a:t>
            </a:r>
          </a:p>
          <a:p>
            <a:r>
              <a:rPr lang="en-US" sz="1400" dirty="0">
                <a:solidFill>
                  <a:schemeClr val="tx1"/>
                </a:solidFill>
                <a:latin typeface="Maiandra GD" panose="020E0502030308020204" pitchFamily="34" charset="0"/>
                <a:ea typeface="Calibri" panose="020F0502020204030204" pitchFamily="34" charset="0"/>
                <a:cs typeface="Times New Roman" panose="02020603050405020304" pitchFamily="18" charset="0"/>
              </a:rPr>
              <a:t>Sporting Events </a:t>
            </a:r>
          </a:p>
        </p:txBody>
      </p:sp>
      <p:sp>
        <p:nvSpPr>
          <p:cNvPr id="4" name="TextBox 3">
            <a:extLst>
              <a:ext uri="{FF2B5EF4-FFF2-40B4-BE49-F238E27FC236}">
                <a16:creationId xmlns:a16="http://schemas.microsoft.com/office/drawing/2014/main" id="{A8071E03-4DCA-EA64-E34B-09E549EC3C28}"/>
              </a:ext>
            </a:extLst>
          </p:cNvPr>
          <p:cNvSpPr txBox="1"/>
          <p:nvPr/>
        </p:nvSpPr>
        <p:spPr>
          <a:xfrm>
            <a:off x="13200438" y="1977803"/>
            <a:ext cx="2226899" cy="461665"/>
          </a:xfrm>
          <a:prstGeom prst="rect">
            <a:avLst/>
          </a:prstGeom>
          <a:noFill/>
        </p:spPr>
        <p:txBody>
          <a:bodyPr wrap="square" rtlCol="0">
            <a:spAutoFit/>
          </a:bodyPr>
          <a:lstStyle/>
          <a:p>
            <a:pPr algn="ctr"/>
            <a:r>
              <a:rPr lang="en-GB" sz="1200" dirty="0"/>
              <a:t>Living as Children of Light: </a:t>
            </a:r>
          </a:p>
          <a:p>
            <a:pPr algn="ctr"/>
            <a:r>
              <a:rPr lang="en-GB" sz="1200" dirty="0"/>
              <a:t>Our ‘Shine’ Curriculum</a:t>
            </a:r>
          </a:p>
        </p:txBody>
      </p:sp>
      <p:sp>
        <p:nvSpPr>
          <p:cNvPr id="5" name="Rectangle 4">
            <a:extLst>
              <a:ext uri="{FF2B5EF4-FFF2-40B4-BE49-F238E27FC236}">
                <a16:creationId xmlns:a16="http://schemas.microsoft.com/office/drawing/2014/main" id="{CC9B5129-550A-C437-6B37-67C5DFC82F90}"/>
              </a:ext>
            </a:extLst>
          </p:cNvPr>
          <p:cNvSpPr/>
          <p:nvPr/>
        </p:nvSpPr>
        <p:spPr>
          <a:xfrm>
            <a:off x="12564619" y="5066722"/>
            <a:ext cx="2430520" cy="4096328"/>
          </a:xfrm>
          <a:prstGeom prst="rect">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GB" sz="1400" b="1" dirty="0">
                <a:solidFill>
                  <a:schemeClr val="tx1"/>
                </a:solidFill>
                <a:latin typeface="Maiandra GD" panose="020E0502030308020204" pitchFamily="34" charset="0"/>
              </a:rPr>
              <a:t>Key Vocabulary</a:t>
            </a:r>
          </a:p>
          <a:p>
            <a:endParaRPr lang="en-GB" sz="1400" b="1" dirty="0">
              <a:solidFill>
                <a:schemeClr val="tx1"/>
              </a:solidFill>
              <a:latin typeface="Maiandra GD" panose="020E0502030308020204" pitchFamily="34" charset="0"/>
              <a:ea typeface="Calibri" panose="020F0502020204030204" pitchFamily="34" charset="0"/>
              <a:cs typeface="Times New Roman" panose="02020603050405020304" pitchFamily="18" charset="0"/>
            </a:endParaRPr>
          </a:p>
          <a:p>
            <a:endParaRPr lang="en-GB" sz="1400" b="1" dirty="0">
              <a:solidFill>
                <a:schemeClr val="tx1"/>
              </a:solidFill>
              <a:latin typeface="Maiandra GD" panose="020E0502030308020204" pitchFamily="34" charset="0"/>
              <a:ea typeface="Calibri" panose="020F0502020204030204" pitchFamily="34" charset="0"/>
              <a:cs typeface="Times New Roman" panose="02020603050405020304" pitchFamily="18" charset="0"/>
            </a:endParaRPr>
          </a:p>
          <a:p>
            <a:endParaRPr lang="en-GB" sz="1400" b="1" dirty="0">
              <a:solidFill>
                <a:schemeClr val="tx1"/>
              </a:solidFill>
              <a:latin typeface="Maiandra GD" panose="020E0502030308020204" pitchFamily="34" charset="0"/>
              <a:ea typeface="Calibri" panose="020F0502020204030204" pitchFamily="34" charset="0"/>
              <a:cs typeface="Times New Roman" panose="02020603050405020304" pitchFamily="18" charset="0"/>
            </a:endParaRPr>
          </a:p>
          <a:p>
            <a:endParaRPr lang="en-GB" sz="1400" b="1" dirty="0">
              <a:solidFill>
                <a:schemeClr val="tx1"/>
              </a:solidFill>
              <a:latin typeface="Maiandra GD" panose="020E0502030308020204" pitchFamily="34" charset="0"/>
              <a:ea typeface="Calibri" panose="020F0502020204030204" pitchFamily="34" charset="0"/>
              <a:cs typeface="Times New Roman" panose="02020603050405020304" pitchFamily="18" charset="0"/>
            </a:endParaRPr>
          </a:p>
          <a:p>
            <a:endParaRPr lang="en-GB" sz="1400" b="1" dirty="0">
              <a:solidFill>
                <a:schemeClr val="tx1"/>
              </a:solidFill>
              <a:latin typeface="Maiandra GD" panose="020E0502030308020204" pitchFamily="34" charset="0"/>
              <a:ea typeface="Calibri" panose="020F0502020204030204" pitchFamily="34" charset="0"/>
              <a:cs typeface="Times New Roman" panose="02020603050405020304" pitchFamily="18" charset="0"/>
            </a:endParaRPr>
          </a:p>
          <a:p>
            <a:endParaRPr lang="en-GB" sz="1400" b="1" dirty="0">
              <a:solidFill>
                <a:schemeClr val="tx1"/>
              </a:solidFill>
              <a:latin typeface="Maiandra GD" panose="020E0502030308020204" pitchFamily="34" charset="0"/>
              <a:ea typeface="Calibri" panose="020F0502020204030204" pitchFamily="34" charset="0"/>
              <a:cs typeface="Times New Roman" panose="02020603050405020304" pitchFamily="18" charset="0"/>
            </a:endParaRPr>
          </a:p>
          <a:p>
            <a:endParaRPr lang="en-GB" sz="1400" b="1" dirty="0">
              <a:solidFill>
                <a:schemeClr val="tx1"/>
              </a:solidFill>
              <a:latin typeface="Maiandra GD" panose="020E0502030308020204" pitchFamily="34" charset="0"/>
              <a:ea typeface="Calibri" panose="020F0502020204030204" pitchFamily="34" charset="0"/>
              <a:cs typeface="Times New Roman" panose="02020603050405020304" pitchFamily="18" charset="0"/>
            </a:endParaRPr>
          </a:p>
          <a:p>
            <a:endParaRPr lang="en-GB" sz="1400" b="1" dirty="0">
              <a:solidFill>
                <a:schemeClr val="tx1"/>
              </a:solidFill>
              <a:latin typeface="Maiandra GD" panose="020E0502030308020204" pitchFamily="34" charset="0"/>
              <a:ea typeface="Calibri" panose="020F0502020204030204" pitchFamily="34" charset="0"/>
              <a:cs typeface="Times New Roman" panose="02020603050405020304" pitchFamily="18" charset="0"/>
            </a:endParaRPr>
          </a:p>
          <a:p>
            <a:endParaRPr lang="en-GB" sz="1400" b="1" dirty="0">
              <a:solidFill>
                <a:schemeClr val="tx1"/>
              </a:solidFill>
              <a:latin typeface="Maiandra GD" panose="020E0502030308020204" pitchFamily="34" charset="0"/>
              <a:ea typeface="Calibri" panose="020F0502020204030204" pitchFamily="34" charset="0"/>
              <a:cs typeface="Times New Roman" panose="02020603050405020304" pitchFamily="18" charset="0"/>
            </a:endParaRPr>
          </a:p>
          <a:p>
            <a:endParaRPr lang="en-GB" sz="1400" b="1" dirty="0">
              <a:solidFill>
                <a:schemeClr val="tx1"/>
              </a:solidFill>
              <a:latin typeface="Maiandra GD" panose="020E0502030308020204" pitchFamily="34" charset="0"/>
              <a:ea typeface="Calibri" panose="020F0502020204030204" pitchFamily="34" charset="0"/>
              <a:cs typeface="Times New Roman" panose="02020603050405020304" pitchFamily="18" charset="0"/>
            </a:endParaRPr>
          </a:p>
          <a:p>
            <a:endParaRPr lang="en-GB" sz="1400" b="1" dirty="0">
              <a:solidFill>
                <a:schemeClr val="tx1"/>
              </a:solidFill>
              <a:latin typeface="Maiandra GD" panose="020E0502030308020204" pitchFamily="34" charset="0"/>
              <a:ea typeface="Calibri" panose="020F0502020204030204" pitchFamily="34" charset="0"/>
              <a:cs typeface="Times New Roman" panose="02020603050405020304" pitchFamily="18" charset="0"/>
            </a:endParaRPr>
          </a:p>
          <a:p>
            <a:endParaRPr lang="en-GB" sz="1400" b="1" dirty="0">
              <a:solidFill>
                <a:schemeClr val="tx1"/>
              </a:solidFill>
              <a:latin typeface="Maiandra GD" panose="020E0502030308020204" pitchFamily="34" charset="0"/>
              <a:ea typeface="Calibri" panose="020F0502020204030204" pitchFamily="34" charset="0"/>
              <a:cs typeface="Times New Roman" panose="02020603050405020304" pitchFamily="18" charset="0"/>
            </a:endParaRPr>
          </a:p>
          <a:p>
            <a:endParaRPr lang="en-GB" sz="1400" b="1" dirty="0">
              <a:solidFill>
                <a:schemeClr val="tx1"/>
              </a:solidFill>
              <a:latin typeface="Maiandra GD" panose="020E0502030308020204" pitchFamily="34" charset="0"/>
              <a:ea typeface="Calibri" panose="020F0502020204030204" pitchFamily="34" charset="0"/>
              <a:cs typeface="Times New Roman" panose="02020603050405020304" pitchFamily="18" charset="0"/>
            </a:endParaRPr>
          </a:p>
          <a:p>
            <a:endParaRPr lang="en-GB" sz="1400" b="1" dirty="0">
              <a:solidFill>
                <a:schemeClr val="tx1"/>
              </a:solidFill>
              <a:latin typeface="Maiandra GD" panose="020E0502030308020204" pitchFamily="34" charset="0"/>
              <a:ea typeface="Calibri" panose="020F0502020204030204" pitchFamily="34" charset="0"/>
              <a:cs typeface="Times New Roman" panose="02020603050405020304" pitchFamily="18" charset="0"/>
            </a:endParaRPr>
          </a:p>
          <a:p>
            <a:endParaRPr lang="en-GB" sz="1400" b="1" dirty="0">
              <a:solidFill>
                <a:schemeClr val="tx1"/>
              </a:solidFill>
              <a:latin typeface="Maiandra GD" panose="020E0502030308020204" pitchFamily="34" charset="0"/>
              <a:ea typeface="Calibri" panose="020F0502020204030204" pitchFamily="34" charset="0"/>
              <a:cs typeface="Times New Roman" panose="02020603050405020304" pitchFamily="18" charset="0"/>
            </a:endParaRPr>
          </a:p>
          <a:p>
            <a:endParaRPr lang="en-GB" sz="1400" b="1" dirty="0">
              <a:solidFill>
                <a:schemeClr val="tx1"/>
              </a:solidFill>
              <a:latin typeface="Maiandra GD" panose="020E0502030308020204" pitchFamily="34" charset="0"/>
              <a:ea typeface="Calibri" panose="020F0502020204030204" pitchFamily="34" charset="0"/>
              <a:cs typeface="Times New Roman" panose="02020603050405020304" pitchFamily="18" charset="0"/>
            </a:endParaRPr>
          </a:p>
          <a:p>
            <a:endParaRPr lang="en-GB" sz="1400" b="1" dirty="0">
              <a:solidFill>
                <a:schemeClr val="tx1"/>
              </a:solidFill>
              <a:latin typeface="Maiandra GD" panose="020E0502030308020204" pitchFamily="34" charset="0"/>
              <a:ea typeface="Calibri" panose="020F0502020204030204" pitchFamily="34" charset="0"/>
              <a:cs typeface="Times New Roman" panose="02020603050405020304" pitchFamily="18" charset="0"/>
            </a:endParaRPr>
          </a:p>
          <a:p>
            <a:endParaRPr lang="en-US" sz="1400" dirty="0">
              <a:solidFill>
                <a:schemeClr val="tx1"/>
              </a:solidFill>
              <a:latin typeface="Maiandra GD" panose="020E0502030308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1508046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168</TotalTime>
  <Words>3106</Words>
  <Application>Microsoft Office PowerPoint</Application>
  <PresentationFormat>Custom</PresentationFormat>
  <Paragraphs>287</Paragraphs>
  <Slides>3</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vt:i4>
      </vt:variant>
    </vt:vector>
  </HeadingPairs>
  <TitlesOfParts>
    <vt:vector size="12" baseType="lpstr">
      <vt:lpstr>Arial</vt:lpstr>
      <vt:lpstr>Arial Unicode MS</vt:lpstr>
      <vt:lpstr>Calibri</vt:lpstr>
      <vt:lpstr>Calibri Light</vt:lpstr>
      <vt:lpstr>Maiandra GD</vt:lpstr>
      <vt:lpstr>Roboto</vt:lpstr>
      <vt:lpstr>Times New Roman</vt:lpstr>
      <vt:lpstr>ヒラギノ角ゴ Pro W3</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Paul Wilde</dc:creator>
  <cp:lastModifiedBy>Paul Wilde</cp:lastModifiedBy>
  <cp:revision>6</cp:revision>
  <dcterms:created xsi:type="dcterms:W3CDTF">2023-11-06T12:59:27Z</dcterms:created>
  <dcterms:modified xsi:type="dcterms:W3CDTF">2023-11-13T17:05:26Z</dcterms:modified>
</cp:coreProperties>
</file>